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1"/>
  </p:notesMasterIdLst>
  <p:sldIdLst>
    <p:sldId id="334" r:id="rId3"/>
    <p:sldId id="341" r:id="rId4"/>
    <p:sldId id="344" r:id="rId5"/>
    <p:sldId id="346" r:id="rId6"/>
    <p:sldId id="347" r:id="rId7"/>
    <p:sldId id="348" r:id="rId8"/>
    <p:sldId id="349" r:id="rId9"/>
    <p:sldId id="33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ОБЩИЙ РАЗДЕЛ" id="{4CEDFC8A-017E-40A5-B0F7-CF7CB90E224B}">
          <p14:sldIdLst>
            <p14:sldId id="334"/>
            <p14:sldId id="337"/>
            <p14:sldId id="338"/>
            <p14:sldId id="352"/>
            <p14:sldId id="353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2114" autoAdjust="0"/>
  </p:normalViewPr>
  <p:slideViewPr>
    <p:cSldViewPr>
      <p:cViewPr>
        <p:scale>
          <a:sx n="90" d="100"/>
          <a:sy n="90" d="100"/>
        </p:scale>
        <p:origin x="-77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742C1-B521-4EEB-95E8-40669434EC5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EBFE-989B-4AC4-977E-CEBB59782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0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33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0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0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58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81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57826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4268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5539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23156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6339775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680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203-A53A-4DF4-AFEC-A03ECC09DA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3AF8-9B87-4EAC-949B-ED93AA4E75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6674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67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28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28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5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5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74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94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245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8441884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4215777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4937884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85783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9732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6072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7965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6724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611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9268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8472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3492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43E6-C690-435B-A8B3-6C24BFE6295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4CB6-9FA7-4EF1-94AE-E223BEC01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9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76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>
    <p:wipe/>
  </p:transition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9" t="42646" r="2904" b="-6085"/>
          <a:stretch/>
        </p:blipFill>
        <p:spPr>
          <a:xfrm>
            <a:off x="-1016" y="0"/>
            <a:ext cx="9145016" cy="4218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680" y="4562659"/>
            <a:ext cx="8427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06"/>
            <a:r>
              <a:rPr lang="ru-RU" sz="2400" b="1" dirty="0" smtClean="0">
                <a:solidFill>
                  <a:schemeClr val="bg1"/>
                </a:solidFill>
              </a:rPr>
              <a:t>ТЕХЭКСПЕРТ: ХИМИЧЕСКАЯ ПРОМЫШЛЕННОСТЬ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5511"/>
            <a:ext cx="2212472" cy="41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3071537" y="5540009"/>
            <a:ext cx="3870" cy="726976"/>
          </a:xfrm>
          <a:prstGeom prst="line">
            <a:avLst/>
          </a:prstGeom>
          <a:ln w="28575">
            <a:solidFill>
              <a:srgbClr val="F74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0048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143540" y="1143284"/>
            <a:ext cx="7000460" cy="1234705"/>
          </a:xfrm>
          <a:prstGeom prst="roundRect">
            <a:avLst>
              <a:gd name="adj" fmla="val 0"/>
            </a:avLst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1143284"/>
            <a:ext cx="7958826" cy="1234705"/>
          </a:xfrm>
          <a:prstGeom prst="roundRect">
            <a:avLst>
              <a:gd name="adj" fmla="val 50000"/>
            </a:avLst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1945" y="1285993"/>
            <a:ext cx="6776473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>
              <a:spcBef>
                <a:spcPts val="1083"/>
              </a:spcBef>
            </a:pPr>
            <a:r>
              <a:rPr lang="ru-RU" altLang="ru-RU" sz="1400" b="1" dirty="0">
                <a:solidFill>
                  <a:schemeClr val="bg1"/>
                </a:solidFill>
              </a:rPr>
              <a:t>РЕШЕНИЕ «ТЕХЭКСПЕРТ» ДЛЯ ПРЕДПРИЯТИЙ ХИМИЧЕСКОЙ ПРОМЫШЛЕННОСТИ </a:t>
            </a:r>
          </a:p>
          <a:p>
            <a:pPr defTabSz="804606"/>
            <a:r>
              <a:rPr lang="ru-RU" altLang="ru-RU" sz="1400" dirty="0">
                <a:solidFill>
                  <a:schemeClr val="bg1"/>
                </a:solidFill>
              </a:rPr>
              <a:t>содержит максимальный объем актуальной нормативно-правовой и нормативно-технической информации, позволяющей вести юридически грамотную деятельность в сфере химической промышленности в России.</a:t>
            </a:r>
          </a:p>
        </p:txBody>
      </p:sp>
      <p:grpSp>
        <p:nvGrpSpPr>
          <p:cNvPr id="12" name="Группа 16"/>
          <p:cNvGrpSpPr/>
          <p:nvPr/>
        </p:nvGrpSpPr>
        <p:grpSpPr>
          <a:xfrm>
            <a:off x="0" y="126000"/>
            <a:ext cx="9090278" cy="576065"/>
            <a:chOff x="0" y="126000"/>
            <a:chExt cx="9090278" cy="576065"/>
          </a:xfrm>
        </p:grpSpPr>
        <p:grpSp>
          <p:nvGrpSpPr>
            <p:cNvPr id="13" name="Группа 17"/>
            <p:cNvGrpSpPr/>
            <p:nvPr/>
          </p:nvGrpSpPr>
          <p:grpSpPr>
            <a:xfrm>
              <a:off x="0" y="126000"/>
              <a:ext cx="8891999" cy="576064"/>
              <a:chOff x="3974583" y="126000"/>
              <a:chExt cx="4917417" cy="57606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618856" y="180000"/>
                <a:ext cx="2237145" cy="468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8856000" y="126000"/>
                <a:ext cx="36000" cy="576064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           </a:t>
                </a: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 Placeholder 5"/>
              <p:cNvSpPr txBox="1">
                <a:spLocks/>
              </p:cNvSpPr>
              <p:nvPr/>
            </p:nvSpPr>
            <p:spPr>
              <a:xfrm>
                <a:off x="3974583" y="243624"/>
                <a:ext cx="4825866" cy="316610"/>
              </a:xfrm>
              <a:prstGeom prst="rect">
                <a:avLst/>
              </a:prstGeom>
              <a:effectLst/>
            </p:spPr>
            <p:txBody>
              <a:bodyPr/>
              <a:lstStyle>
                <a:lvl1pPr marL="257907" indent="-257907" algn="l" defTabSz="1031626" rtl="0" eaLnBrk="1" latinLnBrk="0" hangingPunct="1">
                  <a:lnSpc>
                    <a:spcPct val="90000"/>
                  </a:lnSpc>
                  <a:spcBef>
                    <a:spcPts val="1128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73720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9533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05346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21159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36972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52785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8598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84411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ru-RU" sz="1800" b="1" dirty="0">
                    <a:solidFill>
                      <a:srgbClr val="FF1A1A"/>
                    </a:solidFill>
                    <a:latin typeface="+mj-lt"/>
                    <a:cs typeface="Arial" panose="020B0604020202020204" pitchFamily="34" charset="0"/>
                  </a:rPr>
                  <a:t>ТЕХЭКСПЕРТ: РЕШЕНИЕ ДЛЯ ХИМИЧЕСКОЙ ПРОМЫШЛЕННОСТИ</a:t>
                </a:r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418" y="126001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5" y="1072859"/>
            <a:ext cx="1370923" cy="1375554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83134" y="2714567"/>
            <a:ext cx="8475284" cy="2984493"/>
          </a:xfrm>
          <a:prstGeom prst="roundRect">
            <a:avLst>
              <a:gd name="adj" fmla="val 5243"/>
            </a:avLst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609" y="2893633"/>
            <a:ext cx="8279383" cy="26263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defTabSz="804606">
              <a:spcBef>
                <a:spcPts val="1083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ГАРАНТИРУЕТ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качественную подготовку к проверкам надзорными органами;</a:t>
            </a:r>
          </a:p>
          <a:p>
            <a:pPr marL="285750" indent="-285750" defTabSz="804606">
              <a:spcBef>
                <a:spcPts val="1083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ОБЕСПЕЧИТ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узких специалистов компании должным уровнем информации;</a:t>
            </a:r>
          </a:p>
          <a:p>
            <a:pPr marL="285750" indent="-285750" defTabSz="804606">
              <a:spcBef>
                <a:spcPts val="1083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СЭКОНОМИТ: </a:t>
            </a:r>
          </a:p>
          <a:p>
            <a:pPr marL="714375" indent="-447675" defTabSz="804606">
              <a:spcBef>
                <a:spcPts val="1083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Время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специалистов для выполнения первоочередных и дополнительных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задач</a:t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профессиональной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сфере;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714375" indent="-447675" defTabSz="804606">
              <a:spcBef>
                <a:spcPts val="1083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Средства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компании на выплате периодических штрафов за несоблюдение правил, регламентов, норм, стандартов из-за постоянных изменений в Федеральном законодательстве.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42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40504" y="946047"/>
            <a:ext cx="8420757" cy="5358633"/>
            <a:chOff x="-197731" y="901190"/>
            <a:chExt cx="8946195" cy="569300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06" r="9033" b="-307"/>
            <a:stretch/>
          </p:blipFill>
          <p:spPr>
            <a:xfrm>
              <a:off x="-197731" y="901190"/>
              <a:ext cx="8946195" cy="569300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1107144" y="1302838"/>
              <a:ext cx="7221198" cy="4718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496" y="141060"/>
            <a:ext cx="9022090" cy="646331"/>
            <a:chOff x="-33063" y="-826712"/>
            <a:chExt cx="9022090" cy="64633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-33063" y="-791579"/>
              <a:ext cx="8826901" cy="57606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728740" y="-791579"/>
              <a:ext cx="65098" cy="576064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</a:t>
              </a:r>
              <a:endParaRPr lang="ru-RU" dirty="0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167" y="-791579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93938" y="-826712"/>
              <a:ext cx="8634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FF0000"/>
                  </a:solidFill>
                  <a:cs typeface="Arial" panose="020B0604020202020204" pitchFamily="34" charset="0"/>
                </a:rPr>
                <a:t>ТЕХЭКСПЕРТ: РЕШЕНИЕ ДЛЯ ХИМИЧЕСКОЙ </a:t>
              </a:r>
              <a:r>
                <a:rPr lang="ru-RU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ПРОМЫШЛЕННОСТИ</a:t>
              </a:r>
              <a:r>
                <a:rPr lang="en-US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стартовая страница</a:t>
              </a:r>
              <a:endParaRPr lang="ru-RU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398602" y="6162073"/>
            <a:ext cx="8398697" cy="456072"/>
          </a:xfrm>
          <a:prstGeom prst="roundRect">
            <a:avLst>
              <a:gd name="adj" fmla="val 50000"/>
            </a:avLst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26677" y="6162073"/>
            <a:ext cx="7934584" cy="456072"/>
          </a:xfrm>
          <a:prstGeom prst="roundRect">
            <a:avLst>
              <a:gd name="adj" fmla="val 0"/>
            </a:avLst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590" y="6220832"/>
            <a:ext cx="794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* Перечень материалов в блоке «Важные ссылки» зависит от установленного комплекта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81" y="1322903"/>
            <a:ext cx="6726391" cy="44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>
            <a:cxnSpLocks/>
            <a:stCxn id="12" idx="3"/>
          </p:cNvCxnSpPr>
          <p:nvPr/>
        </p:nvCxnSpPr>
        <p:spPr>
          <a:xfrm flipV="1">
            <a:off x="2555652" y="1800073"/>
            <a:ext cx="864220" cy="571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183436" y="4190042"/>
            <a:ext cx="560176" cy="255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61138" y="2665261"/>
            <a:ext cx="2105592" cy="673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1854" y="2079083"/>
            <a:ext cx="2297504" cy="586178"/>
            <a:chOff x="-1031905" y="3088412"/>
            <a:chExt cx="2297504" cy="58617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1031905" y="3088412"/>
              <a:ext cx="2297504" cy="586178"/>
            </a:xfrm>
            <a:prstGeom prst="roundRect">
              <a:avLst>
                <a:gd name="adj" fmla="val 1975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892549" y="3150216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latin typeface="Calibri" panose="020F0502020204030204"/>
                  <a:ea typeface="Open Sans Light" panose="020B0306030504020204" pitchFamily="34" charset="0"/>
                  <a:cs typeface="Open Sans Light" panose="020B0306030504020204" pitchFamily="34" charset="0"/>
                </a:rPr>
                <a:t>Быстрый доступ к важной информации и сервисам</a:t>
              </a: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75399" y="3068960"/>
            <a:ext cx="2463959" cy="556403"/>
          </a:xfrm>
          <a:prstGeom prst="roundRect">
            <a:avLst>
              <a:gd name="adj" fmla="val 1975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459" y="3107491"/>
            <a:ext cx="228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Интеллектуальный поиск </a:t>
            </a:r>
            <a:endParaRPr lang="ru-RU" sz="1200" b="1" dirty="0" smtClean="0">
              <a:solidFill>
                <a:srgbClr val="002060"/>
              </a:solidFill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информации</a:t>
            </a:r>
            <a:endParaRPr lang="ru-RU" sz="1200" b="1" dirty="0">
              <a:solidFill>
                <a:srgbClr val="002060"/>
              </a:solidFill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66730" y="4391494"/>
            <a:ext cx="2639477" cy="566264"/>
            <a:chOff x="-2325440" y="4269710"/>
            <a:chExt cx="1982342" cy="51320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-2325440" y="4269710"/>
              <a:ext cx="1982342" cy="513201"/>
            </a:xfrm>
            <a:prstGeom prst="roundRect">
              <a:avLst>
                <a:gd name="adj" fmla="val 1975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2254887" y="4318615"/>
              <a:ext cx="1826226" cy="41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Полезные материалы для </a:t>
              </a:r>
              <a:r>
                <a:rPr lang="ru-RU" sz="1200" b="1" dirty="0" smtClean="0">
                  <a:solidFill>
                    <a:srgbClr val="00206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специалистов </a:t>
              </a:r>
              <a:r>
                <a:rPr lang="ru-RU" sz="1200" b="1" dirty="0">
                  <a:solidFill>
                    <a:srgbClr val="00206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предприятия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  <p:cxnSp>
        <p:nvCxnSpPr>
          <p:cNvPr id="41" name="Прямая со стрелкой 40"/>
          <p:cNvCxnSpPr/>
          <p:nvPr/>
        </p:nvCxnSpPr>
        <p:spPr>
          <a:xfrm>
            <a:off x="2104978" y="5402608"/>
            <a:ext cx="6969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162497" y="5109519"/>
            <a:ext cx="2297504" cy="586178"/>
            <a:chOff x="-2325440" y="4331309"/>
            <a:chExt cx="2297504" cy="58617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-2325440" y="4331309"/>
              <a:ext cx="2297504" cy="586178"/>
            </a:xfrm>
            <a:prstGeom prst="roundRect">
              <a:avLst>
                <a:gd name="adj" fmla="val 1975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196506" y="4393566"/>
              <a:ext cx="2168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latin typeface="Calibri" panose="020F0502020204030204"/>
                  <a:ea typeface="Open Sans Light" panose="020B0306030504020204" pitchFamily="34" charset="0"/>
                  <a:cs typeface="Open Sans Light" panose="020B0306030504020204" pitchFamily="34" charset="0"/>
                </a:rPr>
                <a:t>Переход к подключенным системам для специалистов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5346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5061605" y="3731230"/>
            <a:ext cx="3764121" cy="1703431"/>
          </a:xfrm>
          <a:prstGeom prst="roundRect">
            <a:avLst>
              <a:gd name="adj" fmla="val 13474"/>
            </a:avLst>
          </a:prstGeom>
          <a:solidFill>
            <a:srgbClr val="FDEADA">
              <a:alpha val="30196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163" y="988370"/>
            <a:ext cx="395434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dirty="0">
                <a:solidFill>
                  <a:srgbClr val="445469"/>
                </a:solidFill>
              </a:rPr>
              <a:t>                                                                  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995" y="1220804"/>
            <a:ext cx="742475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1400" b="1" dirty="0">
                <a:solidFill>
                  <a:srgbClr val="002060"/>
                </a:solidFill>
              </a:rPr>
              <a:t>КВАЛИФИЦИРОВАННАЯ ПОДДЕРЖКА ПОЛЬЗОВАТЕЛЕЙ В ЛЮБОЙ СИТУАЦИИ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!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54059" y="3844281"/>
            <a:ext cx="21792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КОМПЛЕКСНАЯ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ПОДДЕРЖКА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5400" b="1" dirty="0">
                <a:solidFill>
                  <a:srgbClr val="002060"/>
                </a:solidFill>
              </a:rPr>
              <a:t>24/7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5496" y="141060"/>
            <a:ext cx="9022090" cy="646331"/>
            <a:chOff x="-33063" y="-826712"/>
            <a:chExt cx="9022090" cy="6463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-33063" y="-791579"/>
              <a:ext cx="8826901" cy="57606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728740" y="-791579"/>
              <a:ext cx="65098" cy="576064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</a:t>
              </a:r>
              <a:endParaRPr lang="ru-RU" dirty="0"/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167" y="-791579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93938" y="-826712"/>
              <a:ext cx="8634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FF0000"/>
                  </a:solidFill>
                  <a:cs typeface="Arial" panose="020B0604020202020204" pitchFamily="34" charset="0"/>
                </a:rPr>
                <a:t>ТЕХЭКСПЕРТ: РЕШЕНИЕ ДЛЯ ХИМИЧЕСКОЙ </a:t>
              </a:r>
              <a:r>
                <a:rPr lang="ru-RU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ПРОМЫШЛЕННОСТИ</a:t>
              </a:r>
              <a:r>
                <a:rPr lang="en-US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услуги</a:t>
              </a:r>
              <a:endParaRPr lang="ru-RU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" y="6061736"/>
            <a:ext cx="9144000" cy="803303"/>
            <a:chOff x="1" y="6061736"/>
            <a:chExt cx="9144000" cy="803303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" y="6061736"/>
              <a:ext cx="9144000" cy="803303"/>
            </a:xfrm>
            <a:prstGeom prst="roundRect">
              <a:avLst>
                <a:gd name="adj" fmla="val 0"/>
              </a:avLst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4729" y="6094055"/>
              <a:ext cx="86918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*Консультации предусмотрены в продуктах: </a:t>
              </a:r>
              <a:r>
                <a:rPr lang="ru-RU" sz="1400" dirty="0" smtClean="0">
                  <a:solidFill>
                    <a:schemeClr val="bg1"/>
                  </a:solidFill>
                </a:rPr>
                <a:t>Химическая промышленность</a:t>
              </a:r>
              <a:r>
                <a:rPr lang="ru-RU" sz="1400" dirty="0">
                  <a:solidFill>
                    <a:schemeClr val="bg1"/>
                  </a:solidFill>
                </a:rPr>
                <a:t>. </a:t>
              </a:r>
              <a:r>
                <a:rPr lang="ru-RU" sz="1400" dirty="0" smtClean="0">
                  <a:solidFill>
                    <a:schemeClr val="bg1"/>
                  </a:solidFill>
                </a:rPr>
                <a:t>Премиум</a:t>
              </a:r>
              <a:r>
                <a:rPr lang="ru-RU" sz="1400" dirty="0">
                  <a:solidFill>
                    <a:schemeClr val="bg1"/>
                  </a:solidFill>
                </a:rPr>
                <a:t>, Охрана Труда, </a:t>
              </a:r>
              <a:r>
                <a:rPr lang="ru-RU" sz="1400" dirty="0" smtClean="0">
                  <a:solidFill>
                    <a:schemeClr val="bg1"/>
                  </a:solidFill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</a:rPr>
              </a:br>
              <a:r>
                <a:rPr lang="ru-RU" sz="1400" dirty="0" smtClean="0">
                  <a:solidFill>
                    <a:schemeClr val="bg1"/>
                  </a:solidFill>
                </a:rPr>
                <a:t>Экология</a:t>
              </a:r>
              <a:r>
                <a:rPr lang="ru-RU" sz="1400" dirty="0">
                  <a:solidFill>
                    <a:schemeClr val="bg1"/>
                  </a:solidFill>
                </a:rPr>
                <a:t>. </a:t>
              </a:r>
              <a:r>
                <a:rPr lang="ru-RU" sz="1400" dirty="0" err="1" smtClean="0">
                  <a:solidFill>
                    <a:schemeClr val="bg1"/>
                  </a:solidFill>
                </a:rPr>
                <a:t>Проф</a:t>
              </a:r>
              <a:r>
                <a:rPr lang="ru-RU" sz="1400" dirty="0" smtClean="0">
                  <a:solidFill>
                    <a:schemeClr val="bg1"/>
                  </a:solidFill>
                </a:rPr>
                <a:t>, </a:t>
              </a:r>
              <a:r>
                <a:rPr lang="ru-RU" sz="1400" dirty="0">
                  <a:solidFill>
                    <a:schemeClr val="bg1"/>
                  </a:solidFill>
                </a:rPr>
                <a:t>Пожарная безопасность, Промышленная </a:t>
              </a:r>
              <a:r>
                <a:rPr lang="ru-RU" sz="1400" dirty="0" smtClean="0">
                  <a:solidFill>
                    <a:schemeClr val="bg1"/>
                  </a:solidFill>
                </a:rPr>
                <a:t>безопасность</a:t>
              </a:r>
              <a:r>
                <a:rPr lang="ru-RU" sz="1400" dirty="0">
                  <a:solidFill>
                    <a:schemeClr val="bg1"/>
                  </a:solidFill>
                </a:rPr>
                <a:t>, Электроэнергетика, Теплоэнергетика, </a:t>
              </a:r>
              <a:endParaRPr lang="ru-RU" sz="1400" dirty="0" smtClean="0">
                <a:solidFill>
                  <a:schemeClr val="bg1"/>
                </a:solidFill>
              </a:endParaRP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Эксплуатация 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</a:rPr>
                <a:t>зданий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61605" y="1730412"/>
            <a:ext cx="3764121" cy="1712783"/>
            <a:chOff x="5071812" y="1630876"/>
            <a:chExt cx="3764121" cy="171278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071812" y="1849791"/>
              <a:ext cx="3764121" cy="1493868"/>
            </a:xfrm>
            <a:prstGeom prst="roundRect">
              <a:avLst>
                <a:gd name="adj" fmla="val 13474"/>
              </a:avLst>
            </a:prstGeom>
            <a:solidFill>
              <a:srgbClr val="FDEADA">
                <a:alpha val="20000"/>
              </a:srgbClr>
            </a:solidFill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44670" y="2114461"/>
              <a:ext cx="341840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rgbClr val="FF0000"/>
                  </a:solidFill>
                </a:rPr>
                <a:t>ЗАРУБЕЖНЫЕ </a:t>
              </a:r>
              <a:r>
                <a:rPr lang="ru-RU" altLang="ru-RU" sz="1400" b="1" dirty="0" smtClean="0">
                  <a:solidFill>
                    <a:srgbClr val="FF0000"/>
                  </a:solidFill>
                </a:rPr>
                <a:t/>
              </a:r>
              <a:br>
                <a:rPr lang="ru-RU" altLang="ru-RU" sz="1400" b="1" dirty="0" smtClean="0">
                  <a:solidFill>
                    <a:srgbClr val="FF0000"/>
                  </a:solidFill>
                </a:rPr>
              </a:br>
              <a:r>
                <a:rPr lang="ru-RU" altLang="ru-RU" sz="1400" b="1" dirty="0" smtClean="0">
                  <a:solidFill>
                    <a:srgbClr val="FF0000"/>
                  </a:solidFill>
                </a:rPr>
                <a:t>И МЕЖДУНАРОДНЫЕ СТАНДАРТЫ</a:t>
              </a:r>
            </a:p>
            <a:p>
              <a:r>
                <a:rPr lang="ru-RU" altLang="ru-RU" sz="1400" dirty="0">
                  <a:solidFill>
                    <a:srgbClr val="002060"/>
                  </a:solidFill>
                </a:rPr>
                <a:t>Предоставление иностранных стандартов, услуги по переводу, разработка СТО на основе зарубежных 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стандартов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317599" y="1630876"/>
              <a:ext cx="3272546" cy="426382"/>
              <a:chOff x="5429388" y="3479662"/>
              <a:chExt cx="3272546" cy="426382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5429388" y="3479662"/>
                <a:ext cx="3272546" cy="426382"/>
              </a:xfrm>
              <a:prstGeom prst="roundRect">
                <a:avLst>
                  <a:gd name="adj" fmla="val 19752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5831036" y="3538965"/>
                <a:ext cx="24692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chemeClr val="bg1"/>
                    </a:solidFill>
                  </a:rPr>
                  <a:t>ДОПОЛНИТЕЛЬНЫЕ УСЛУГИ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297995" y="1762291"/>
            <a:ext cx="4741285" cy="3672370"/>
            <a:chOff x="297995" y="1659617"/>
            <a:chExt cx="4741285" cy="367237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7995" y="1659617"/>
              <a:ext cx="4562037" cy="1094366"/>
              <a:chOff x="297995" y="1659617"/>
              <a:chExt cx="4562037" cy="1094366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97995" y="1659617"/>
                <a:ext cx="4562037" cy="1094366"/>
              </a:xfrm>
              <a:prstGeom prst="roundRect">
                <a:avLst>
                  <a:gd name="adj" fmla="val 13474"/>
                </a:avLst>
              </a:prstGeom>
              <a:solidFill>
                <a:srgbClr val="FDEADA">
                  <a:alpha val="20000"/>
                </a:srgbClr>
              </a:solidFill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6575"/>
                <a:endParaRPr lang="ru-RU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288572" y="1729747"/>
                <a:ext cx="34751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b="1" dirty="0">
                    <a:solidFill>
                      <a:schemeClr val="tx2">
                        <a:lumMod val="75000"/>
                      </a:schemeClr>
                    </a:solidFill>
                  </a:rPr>
                  <a:t>ЛИНИЯ ПРОФЕССИОНАЛЬНОЙ 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ПОДДЕРЖКИ «ЗАДАЙ </a:t>
                </a:r>
                <a:r>
                  <a:rPr lang="ru-RU" altLang="ru-RU" sz="1400" b="1" dirty="0">
                    <a:solidFill>
                      <a:schemeClr val="tx2">
                        <a:lumMod val="75000"/>
                      </a:schemeClr>
                    </a:solidFill>
                  </a:rPr>
                  <a:t>ВОПРОС ЭКСПЕРТУ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»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chemeClr val="tx2">
                        <a:lumMod val="75000"/>
                      </a:schemeClr>
                    </a:solidFill>
                  </a:rPr>
                  <a:t>Персональные консультации </a:t>
                </a: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экспертов</a:t>
                </a:r>
                <a:b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в </a:t>
                </a:r>
                <a:r>
                  <a:rPr lang="ru-RU" altLang="ru-RU" sz="1400" dirty="0">
                    <a:solidFill>
                      <a:schemeClr val="tx2">
                        <a:lumMod val="75000"/>
                      </a:schemeClr>
                    </a:solidFill>
                  </a:rPr>
                  <a:t>вашей отрасли</a:t>
                </a: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*</a:t>
                </a:r>
                <a:endParaRPr lang="ru-RU" altLang="ru-RU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79" y="1755695"/>
                <a:ext cx="902210" cy="902210"/>
              </a:xfrm>
              <a:prstGeom prst="rect">
                <a:avLst/>
              </a:prstGeom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297995" y="4237621"/>
              <a:ext cx="4741285" cy="1094366"/>
              <a:chOff x="297995" y="4245027"/>
              <a:chExt cx="4741285" cy="1094366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297995" y="4245027"/>
                <a:ext cx="4562037" cy="1094366"/>
              </a:xfrm>
              <a:prstGeom prst="roundRect">
                <a:avLst>
                  <a:gd name="adj" fmla="val 13474"/>
                </a:avLst>
              </a:prstGeom>
              <a:solidFill>
                <a:srgbClr val="FDEADA">
                  <a:alpha val="20000"/>
                </a:srgbClr>
              </a:solidFill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6575"/>
                <a:endParaRPr lang="ru-RU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288572" y="4530600"/>
                <a:ext cx="37507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b="1" dirty="0">
                    <a:solidFill>
                      <a:schemeClr val="tx2">
                        <a:lumMod val="75000"/>
                      </a:schemeClr>
                    </a:solidFill>
                  </a:rPr>
                  <a:t>ОБУЧЕНИЕ 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РАБОТЕ С СИСТЕМОЙ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chemeClr val="tx2">
                        <a:lumMod val="75000"/>
                      </a:schemeClr>
                    </a:solidFill>
                  </a:rPr>
                  <a:t>Очное, обучающие </a:t>
                </a: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видеоролики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ru-RU" altLang="ru-RU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79" y="4339582"/>
                <a:ext cx="902210" cy="905257"/>
              </a:xfrm>
              <a:prstGeom prst="rect">
                <a:avLst/>
              </a:prstGeom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299206" y="2944819"/>
              <a:ext cx="4701306" cy="1094366"/>
              <a:chOff x="299206" y="2952225"/>
              <a:chExt cx="4701306" cy="1094366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299206" y="2952225"/>
                <a:ext cx="4562037" cy="1094366"/>
              </a:xfrm>
              <a:prstGeom prst="roundRect">
                <a:avLst>
                  <a:gd name="adj" fmla="val 13474"/>
                </a:avLst>
              </a:prstGeom>
              <a:solidFill>
                <a:srgbClr val="FDEADA">
                  <a:alpha val="20000"/>
                </a:srgbClr>
              </a:solidFill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6575"/>
                <a:endParaRPr lang="ru-RU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289783" y="3130076"/>
                <a:ext cx="371072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b="1" dirty="0">
                    <a:solidFill>
                      <a:schemeClr val="tx2">
                        <a:lumMod val="75000"/>
                      </a:schemeClr>
                    </a:solidFill>
                  </a:rPr>
                  <a:t>ЕДИНАЯ СПРАВОЧНАЯ 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СЛУЖБА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chemeClr val="tx2">
                        <a:lumMod val="75000"/>
                      </a:schemeClr>
                    </a:solidFill>
                  </a:rPr>
                  <a:t>Ответы на вопросы по работе </a:t>
                </a: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с </a:t>
                </a:r>
                <a:r>
                  <a:rPr lang="ru-RU" altLang="ru-RU" sz="1400" dirty="0">
                    <a:solidFill>
                      <a:schemeClr val="tx2">
                        <a:lumMod val="75000"/>
                      </a:schemeClr>
                    </a:solidFill>
                  </a:rPr>
                  <a:t>системой, уточнение статуса </a:t>
                </a:r>
                <a:r>
                  <a:rPr lang="ru-RU" altLang="ru-RU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документа</a:t>
                </a:r>
                <a:r>
                  <a:rPr lang="ru-RU" alt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ru-RU" altLang="ru-RU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79" y="3046779"/>
                <a:ext cx="902210" cy="905258"/>
              </a:xfrm>
              <a:prstGeom prst="rect">
                <a:avLst/>
              </a:prstGeom>
            </p:spPr>
          </p:pic>
        </p:grp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17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163" y="988370"/>
            <a:ext cx="395434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dirty="0">
                <a:solidFill>
                  <a:srgbClr val="445469"/>
                </a:solidFill>
              </a:rPr>
              <a:t>                                                                  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422" y="1132204"/>
            <a:ext cx="8546459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1400" b="1" dirty="0">
                <a:solidFill>
                  <a:srgbClr val="002060"/>
                </a:solidFill>
              </a:rPr>
              <a:t>СЕРВИСЫ ПОМОГАЮТ ЭФФЕКТИВНО РАБОТАТЬ С ИНФОРМАЦИЕЙ И ЭКОНОМЯТ РАБОЧЕЕ ВРЕМЯ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50442" y="4216318"/>
            <a:ext cx="8475284" cy="2478601"/>
          </a:xfrm>
          <a:prstGeom prst="roundRect">
            <a:avLst>
              <a:gd name="adj" fmla="val 5243"/>
            </a:avLst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2" name="Picture 15" descr="D:\загрузки 2\векторы шаблоны\новое\векторы иконок\новье\217903-business-elements\document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9" y="4371733"/>
            <a:ext cx="403675" cy="396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5" descr="D:\загрузки 2\векторы шаблоны\новое\векторы иконок\1\125467-justice-collection\newspaper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" y="5546913"/>
            <a:ext cx="375418" cy="38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D:\загрузки 2\векторы шаблоны\новое\векторы иконок\новье\112010-programming-line-craft\adaptive-layout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1" y="4941511"/>
            <a:ext cx="419625" cy="41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загрузки 2\векторы шаблоны\новое\векторы иконок\новье\171084-office-icons-set\contract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0" y="6078504"/>
            <a:ext cx="396627" cy="38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166841" y="4886004"/>
            <a:ext cx="7735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</a:rPr>
              <a:t>НОВОСТИ ХИМИЧЕСКОЙ ОТРАСЛИ </a:t>
            </a:r>
            <a:r>
              <a:rPr lang="en-US" altLang="ru-RU" sz="1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отраслевые новости и онлайн-издания для специалистов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66840" y="5480111"/>
            <a:ext cx="7735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</a:rPr>
              <a:t>«ГОРЯЧИЕ ДОКУМЕНТЫ»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И НОВОСТНЫЕ РАССЫЛКИ     </a:t>
            </a:r>
            <a:r>
              <a:rPr lang="ru-RU" altLang="ru-RU" sz="1400" dirty="0" smtClean="0">
                <a:solidFill>
                  <a:srgbClr val="002060"/>
                </a:solidFill>
              </a:rPr>
              <a:t>в </a:t>
            </a:r>
            <a:r>
              <a:rPr lang="ru-RU" altLang="ru-RU" sz="1400" dirty="0">
                <a:solidFill>
                  <a:srgbClr val="002060"/>
                </a:solidFill>
              </a:rPr>
              <a:t>зоне внимания все важные </a:t>
            </a:r>
            <a:r>
              <a:rPr lang="ru-RU" altLang="ru-RU" sz="1400" dirty="0" smtClean="0">
                <a:solidFill>
                  <a:srgbClr val="002060"/>
                </a:solidFill>
              </a:rPr>
              <a:t>нововведения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66841" y="6182770"/>
            <a:ext cx="7735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</a:rPr>
              <a:t>ИНТЕЛЛЕКТУАЛЬНЫЙ </a:t>
            </a:r>
            <a:r>
              <a:rPr lang="ru-RU" sz="1400" b="1" dirty="0" smtClean="0">
                <a:solidFill>
                  <a:srgbClr val="002060"/>
                </a:solidFill>
              </a:rPr>
              <a:t>ПОИСК     </a:t>
            </a:r>
            <a:r>
              <a:rPr lang="ru-RU" altLang="ru-RU" sz="1400" dirty="0" smtClean="0">
                <a:solidFill>
                  <a:srgbClr val="002060"/>
                </a:solidFill>
              </a:rPr>
              <a:t>максимально </a:t>
            </a:r>
            <a:r>
              <a:rPr lang="ru-RU" altLang="ru-RU" sz="1400" dirty="0">
                <a:solidFill>
                  <a:srgbClr val="002060"/>
                </a:solidFill>
              </a:rPr>
              <a:t>полный и понятный поиск на вопрос </a:t>
            </a:r>
            <a:r>
              <a:rPr lang="ru-RU" altLang="ru-RU" sz="1400" dirty="0" smtClean="0">
                <a:solidFill>
                  <a:srgbClr val="002060"/>
                </a:solidFill>
              </a:rPr>
              <a:t>специалиста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6841" y="4396534"/>
            <a:ext cx="7735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</a:rPr>
              <a:t>ОБЗОР ИЗМЕНЕНИЙ ЗАКОНОДАТЕЛЬСТВА</a:t>
            </a:r>
            <a:r>
              <a:rPr lang="en-US" altLang="ru-RU" sz="1400" b="1" dirty="0" smtClean="0">
                <a:solidFill>
                  <a:srgbClr val="002060"/>
                </a:solidFill>
              </a:rPr>
              <a:t>   </a:t>
            </a:r>
            <a:r>
              <a:rPr lang="ru-RU" altLang="ru-RU" sz="1400" dirty="0" smtClean="0">
                <a:solidFill>
                  <a:srgbClr val="002060"/>
                </a:solidFill>
              </a:rPr>
              <a:t>краткий </a:t>
            </a:r>
            <a:r>
              <a:rPr lang="ru-RU" altLang="ru-RU" sz="1400" dirty="0">
                <a:solidFill>
                  <a:srgbClr val="002060"/>
                </a:solidFill>
              </a:rPr>
              <a:t>анализ важных изменений в НТД и </a:t>
            </a:r>
            <a:r>
              <a:rPr lang="ru-RU" altLang="ru-RU" sz="1400" dirty="0" smtClean="0">
                <a:solidFill>
                  <a:srgbClr val="002060"/>
                </a:solidFill>
              </a:rPr>
              <a:t>НПА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5496" y="141060"/>
            <a:ext cx="9022090" cy="646331"/>
            <a:chOff x="-33063" y="-826712"/>
            <a:chExt cx="9022090" cy="646331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-33063" y="-791579"/>
              <a:ext cx="8826901" cy="57606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728740" y="-791579"/>
              <a:ext cx="65098" cy="576064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</a:t>
              </a:r>
              <a:endParaRPr lang="ru-RU" dirty="0"/>
            </a:p>
          </p:txBody>
        </p:sp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167" y="-791579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Прямоугольник 79"/>
            <p:cNvSpPr/>
            <p:nvPr/>
          </p:nvSpPr>
          <p:spPr>
            <a:xfrm>
              <a:off x="93938" y="-826712"/>
              <a:ext cx="8634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FF0000"/>
                  </a:solidFill>
                  <a:cs typeface="Arial" panose="020B0604020202020204" pitchFamily="34" charset="0"/>
                </a:rPr>
                <a:t>ТЕХЭКСПЕРТ: РЕШЕНИЕ ДЛЯ ХИМИЧЕСКОЙ ПРОМЫШЛЕННОСТИ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сервисы</a:t>
              </a:r>
              <a:endParaRPr lang="ru-RU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98957" y="1464482"/>
            <a:ext cx="8445043" cy="2514028"/>
            <a:chOff x="367871" y="1464482"/>
            <a:chExt cx="8445043" cy="2514028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367871" y="1464482"/>
              <a:ext cx="26785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</a:rPr>
                <a:t>СИСТЕМА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/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ru-RU" sz="1400" b="1" dirty="0" smtClean="0">
                  <a:solidFill>
                    <a:srgbClr val="002060"/>
                  </a:solidFill>
                </a:rPr>
                <a:t>МЕНЕДЖМЕНТА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3089099" y="1464482"/>
              <a:ext cx="26681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</a:rPr>
                <a:t>ДОКУМЕНТЫ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/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ru-RU" sz="1400" b="1" dirty="0" smtClean="0">
                  <a:solidFill>
                    <a:srgbClr val="002060"/>
                  </a:solidFill>
                </a:rPr>
                <a:t>НА </a:t>
              </a:r>
              <a:r>
                <a:rPr lang="ru-RU" sz="1400" b="1" dirty="0">
                  <a:solidFill>
                    <a:srgbClr val="002060"/>
                  </a:solidFill>
                </a:rPr>
                <a:t>КОНТРОЛЕ 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5594756" y="1464482"/>
              <a:ext cx="32181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ПРОЕКТЫ ДОКУМЕНТОВ 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/>
              </a:r>
              <a:br>
                <a:rPr lang="ru-RU" sz="1400" b="1" dirty="0" smtClean="0">
                  <a:solidFill>
                    <a:srgbClr val="002060"/>
                  </a:solidFill>
                </a:rPr>
              </a:br>
              <a:r>
                <a:rPr lang="ru-RU" sz="1400" b="1" dirty="0" smtClean="0">
                  <a:solidFill>
                    <a:srgbClr val="002060"/>
                  </a:solidFill>
                </a:rPr>
                <a:t>ПО СТАНДАРТИЗАЦИИ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367871" y="2792113"/>
              <a:ext cx="30882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</a:rPr>
                <a:t>УКАЗАТЕЛЬ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/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ru-RU" sz="1400" b="1" dirty="0" smtClean="0">
                  <a:solidFill>
                    <a:srgbClr val="002060"/>
                  </a:solidFill>
                </a:rPr>
                <a:t>СТАНДАРТОВ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89099" y="2778947"/>
              <a:ext cx="28669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СРАВНЕНИЕ НОРМ </a:t>
              </a:r>
              <a:endParaRPr lang="ru-RU" sz="1400" b="1" dirty="0" smtClean="0">
                <a:solidFill>
                  <a:srgbClr val="002060"/>
                </a:solidFill>
              </a:endParaRPr>
            </a:p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</a:rPr>
                <a:t>И СТАНДАРТОВ</a:t>
              </a: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594756" y="2778947"/>
              <a:ext cx="29718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КОНСУЛЬТАЦИИ, 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СТАТЬИ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/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ru-RU" sz="1400" b="1" dirty="0" smtClean="0">
                  <a:solidFill>
                    <a:srgbClr val="002060"/>
                  </a:solidFill>
                </a:rPr>
                <a:t>ПО </a:t>
              </a:r>
              <a:r>
                <a:rPr lang="ru-RU" sz="1400" b="1" dirty="0">
                  <a:solidFill>
                    <a:srgbClr val="002060"/>
                  </a:solidFill>
                </a:rPr>
                <a:t>СТАНДАРТИЗАЦИИ</a:t>
              </a: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403488" y="2047185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536163" y="1980683"/>
              <a:ext cx="2379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Успешная сертификация на соответствие международным стандартам</a:t>
              </a: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3089099" y="2047185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Прямоугольник 93"/>
            <p:cNvSpPr/>
            <p:nvPr/>
          </p:nvSpPr>
          <p:spPr>
            <a:xfrm>
              <a:off x="3221774" y="1980683"/>
              <a:ext cx="220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Система сама информирует </a:t>
              </a:r>
            </a:p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об изменениях в важных </a:t>
              </a:r>
            </a:p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для специалиста </a:t>
              </a:r>
              <a:r>
                <a:rPr lang="ru-RU" altLang="ru-RU" sz="1200" dirty="0" smtClean="0">
                  <a:solidFill>
                    <a:srgbClr val="002060"/>
                  </a:solidFill>
                </a:rPr>
                <a:t>документах</a:t>
              </a:r>
              <a:endParaRPr lang="ru-RU" altLang="ru-RU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5596498" y="2047185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Прямоугольник 98"/>
            <p:cNvSpPr/>
            <p:nvPr/>
          </p:nvSpPr>
          <p:spPr>
            <a:xfrm>
              <a:off x="5729173" y="1980683"/>
              <a:ext cx="2379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Содержат тексты разрабатываемых документов </a:t>
              </a:r>
              <a:r>
                <a:rPr lang="ru-RU" altLang="ru-RU" sz="1200" dirty="0" smtClean="0">
                  <a:solidFill>
                    <a:srgbClr val="002060"/>
                  </a:solidFill>
                </a:rPr>
                <a:t/>
              </a:r>
              <a:br>
                <a:rPr lang="ru-RU" altLang="ru-RU" sz="1200" dirty="0" smtClean="0">
                  <a:solidFill>
                    <a:srgbClr val="002060"/>
                  </a:solidFill>
                </a:rPr>
              </a:br>
              <a:r>
                <a:rPr lang="ru-RU" altLang="ru-RU" sz="1200" dirty="0" smtClean="0">
                  <a:solidFill>
                    <a:srgbClr val="002060"/>
                  </a:solidFill>
                </a:rPr>
                <a:t>и </a:t>
              </a:r>
              <a:r>
                <a:rPr lang="ru-RU" altLang="ru-RU" sz="1200" dirty="0">
                  <a:solidFill>
                    <a:srgbClr val="002060"/>
                  </a:solidFill>
                </a:rPr>
                <a:t>сроки их обсуждения</a:t>
              </a: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 flipV="1">
              <a:off x="403488" y="3398681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536163" y="3332179"/>
              <a:ext cx="2379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Картотека действующих, архивных и еще не вступивших </a:t>
              </a:r>
              <a:br>
                <a:rPr lang="ru-RU" altLang="ru-RU" sz="1200" dirty="0">
                  <a:solidFill>
                    <a:srgbClr val="002060"/>
                  </a:solidFill>
                </a:rPr>
              </a:br>
              <a:r>
                <a:rPr lang="ru-RU" altLang="ru-RU" sz="1200" dirty="0">
                  <a:solidFill>
                    <a:srgbClr val="002060"/>
                  </a:solidFill>
                </a:rPr>
                <a:t>в силу национальных стандартов</a:t>
              </a: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3088786" y="3398681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Прямоугольник 103"/>
            <p:cNvSpPr/>
            <p:nvPr/>
          </p:nvSpPr>
          <p:spPr>
            <a:xfrm>
              <a:off x="3221461" y="3332179"/>
              <a:ext cx="2379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Помогает сравнить </a:t>
              </a:r>
            </a:p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отмененный документ</a:t>
              </a:r>
            </a:p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и введенный взамен него </a:t>
              </a: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5596498" y="3398681"/>
              <a:ext cx="0" cy="513327"/>
            </a:xfrm>
            <a:prstGeom prst="line">
              <a:avLst/>
            </a:prstGeom>
            <a:ln w="28575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Прямоугольник 105"/>
            <p:cNvSpPr/>
            <p:nvPr/>
          </p:nvSpPr>
          <p:spPr>
            <a:xfrm>
              <a:off x="5729173" y="3422857"/>
              <a:ext cx="23796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r>
                <a:rPr lang="ru-RU" altLang="ru-RU" sz="1200" dirty="0">
                  <a:solidFill>
                    <a:srgbClr val="002060"/>
                  </a:solidFill>
                </a:rPr>
                <a:t>Незаменимый помощник в решении практических задач</a:t>
              </a: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1115616" y="548680"/>
            <a:ext cx="7686451" cy="353753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/>
              </a:rPr>
              <a:t>НАПОЛНЕНИЕ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/>
              </a:rPr>
              <a:t>СИСТЕМЫ ПСС «ТЕХЭКСПЕРТ: Нормы, правила, стандарты и Законодательство России»</a:t>
            </a:r>
            <a:endParaRPr lang="ru-RU" sz="1800" dirty="0">
              <a:solidFill>
                <a:srgbClr val="002060"/>
              </a:solidFill>
              <a:latin typeface="Calibri" panose="020F0502020204030204"/>
            </a:endParaRPr>
          </a:p>
        </p:txBody>
      </p:sp>
      <p:grpSp>
        <p:nvGrpSpPr>
          <p:cNvPr id="6" name="Группа 16"/>
          <p:cNvGrpSpPr/>
          <p:nvPr/>
        </p:nvGrpSpPr>
        <p:grpSpPr>
          <a:xfrm>
            <a:off x="0" y="126000"/>
            <a:ext cx="9090278" cy="576065"/>
            <a:chOff x="0" y="126000"/>
            <a:chExt cx="9090278" cy="576065"/>
          </a:xfrm>
        </p:grpSpPr>
        <p:grpSp>
          <p:nvGrpSpPr>
            <p:cNvPr id="7" name="Группа 17"/>
            <p:cNvGrpSpPr/>
            <p:nvPr/>
          </p:nvGrpSpPr>
          <p:grpSpPr>
            <a:xfrm>
              <a:off x="0" y="126000"/>
              <a:ext cx="8891999" cy="576064"/>
              <a:chOff x="3974583" y="126000"/>
              <a:chExt cx="4917417" cy="57606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618856" y="180000"/>
                <a:ext cx="2237145" cy="468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856000" y="126000"/>
                <a:ext cx="36000" cy="576064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           </a:t>
                </a: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 Placeholder 5"/>
              <p:cNvSpPr txBox="1">
                <a:spLocks/>
              </p:cNvSpPr>
              <p:nvPr/>
            </p:nvSpPr>
            <p:spPr>
              <a:xfrm>
                <a:off x="3974583" y="243624"/>
                <a:ext cx="4825866" cy="316610"/>
              </a:xfrm>
              <a:prstGeom prst="rect">
                <a:avLst/>
              </a:prstGeom>
              <a:effectLst/>
            </p:spPr>
            <p:txBody>
              <a:bodyPr/>
              <a:lstStyle>
                <a:lvl1pPr marL="257907" indent="-257907" algn="l" defTabSz="1031626" rtl="0" eaLnBrk="1" latinLnBrk="0" hangingPunct="1">
                  <a:lnSpc>
                    <a:spcPct val="90000"/>
                  </a:lnSpc>
                  <a:spcBef>
                    <a:spcPts val="1128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73720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9533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05346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21159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36972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52785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8598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84411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ru-RU" sz="1800" b="1" dirty="0">
                    <a:solidFill>
                      <a:srgbClr val="FF1A1A"/>
                    </a:solidFill>
                    <a:latin typeface="+mj-lt"/>
                    <a:cs typeface="Arial" panose="020B0604020202020204" pitchFamily="34" charset="0"/>
                  </a:rPr>
                  <a:t>ТЕХЭКСПЕРТ: РЕШЕНИЕ ДЛЯ ХИМИЧЕСКОЙ ПРОМЫШЛЕННОСТИ</a:t>
                </a:r>
              </a:p>
            </p:txBody>
          </p:sp>
        </p:grp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418" y="126001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797454"/>
              </p:ext>
            </p:extLst>
          </p:nvPr>
        </p:nvGraphicFramePr>
        <p:xfrm>
          <a:off x="520008" y="1236621"/>
          <a:ext cx="8084439" cy="547899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608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НПС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 нормы, правила, стандарты России. Федеральное законодательство. Стандарты Белоруссии и Казахстана. Указатель стандартов и классификаторы России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Проекты документов по стандартизации.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Образцы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 формы по СМК 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Обзор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изменений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8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Комментарии, статьи, консультации в области стандартизации и метрологии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Картотеки: </a:t>
                      </a:r>
                      <a:r>
                        <a:rPr lang="ru-RU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аттестованных методик измерений,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средств </a:t>
                      </a:r>
                      <a:r>
                        <a:rPr lang="ru-RU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измерений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Материалы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переходу на новую версию ГОСТ ИСО/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IEC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17025-2019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24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Справочники НДТ, справочник по аккредитации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Разъяснения </a:t>
                      </a:r>
                      <a:r>
                        <a:rPr lang="ru-RU" sz="12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Росаккредитации</a:t>
                      </a: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информационные письма)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Картотека международных и зарубежных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стандартов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58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Материалы  </a:t>
                      </a:r>
                      <a:r>
                        <a:rPr lang="ru-RU" sz="12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вебинаров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63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Справочники НДТ, справочник по аккредитации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Сервис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ГОСТы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 продукцию»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03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Раздел «</a:t>
                      </a:r>
                      <a:r>
                        <a:rPr lang="ru-RU" sz="1200" b="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Системы </a:t>
                      </a:r>
                      <a:r>
                        <a:rPr lang="ru-RU" sz="1200" b="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менеджмента» (справочный материал, статьи и консультации по внедрению СМК на предприятии и прохождению сертификации)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Импортозамещение</a:t>
                      </a:r>
                      <a:r>
                        <a:rPr lang="ru-RU" sz="1200" b="0" u="none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Стандартизация</a:t>
                      </a:r>
                      <a:r>
                        <a:rPr lang="ru-RU" sz="1200" b="0" u="none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0" u="none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справочная информация)</a:t>
                      </a:r>
                      <a:endParaRPr lang="ru-RU" sz="12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86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Сервис «Единые системы ГОСТ»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7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Информация о степени гармонизации с международным стандартом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7095">
                <a:tc>
                  <a:txBody>
                    <a:bodyPr/>
                    <a:lstStyle/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Линия профессиональной поддержки «Задай вопрос эксперту»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7095">
                <a:tc>
                  <a:txBody>
                    <a:bodyPr/>
                    <a:lstStyle/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Список технических комитетов по стандартизации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59611" marR="59611" marT="29805" marB="29805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59768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Design-1\элементы для презентаций\Программные Решения\Презентация ИСУПБ_Подложки-15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"/>
          <a:stretch/>
        </p:blipFill>
        <p:spPr bwMode="auto">
          <a:xfrm>
            <a:off x="2519264" y="954088"/>
            <a:ext cx="6624736" cy="59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16"/>
          <p:cNvGrpSpPr/>
          <p:nvPr/>
        </p:nvGrpSpPr>
        <p:grpSpPr>
          <a:xfrm>
            <a:off x="0" y="126000"/>
            <a:ext cx="9090278" cy="576065"/>
            <a:chOff x="0" y="126000"/>
            <a:chExt cx="9090278" cy="576065"/>
          </a:xfrm>
        </p:grpSpPr>
        <p:grpSp>
          <p:nvGrpSpPr>
            <p:cNvPr id="9" name="Группа 17"/>
            <p:cNvGrpSpPr/>
            <p:nvPr/>
          </p:nvGrpSpPr>
          <p:grpSpPr>
            <a:xfrm>
              <a:off x="0" y="126000"/>
              <a:ext cx="8891999" cy="576064"/>
              <a:chOff x="3974583" y="126000"/>
              <a:chExt cx="4917417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6618856" y="180000"/>
                <a:ext cx="2237145" cy="468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856000" y="126000"/>
                <a:ext cx="36000" cy="576064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           </a:t>
                </a: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 Placeholder 5"/>
              <p:cNvSpPr txBox="1">
                <a:spLocks/>
              </p:cNvSpPr>
              <p:nvPr/>
            </p:nvSpPr>
            <p:spPr>
              <a:xfrm>
                <a:off x="3974583" y="147114"/>
                <a:ext cx="4825866" cy="316610"/>
              </a:xfrm>
              <a:prstGeom prst="rect">
                <a:avLst/>
              </a:prstGeom>
              <a:effectLst/>
            </p:spPr>
            <p:txBody>
              <a:bodyPr/>
              <a:lstStyle>
                <a:lvl1pPr marL="257907" indent="-257907" algn="l" defTabSz="1031626" rtl="0" eaLnBrk="1" latinLnBrk="0" hangingPunct="1">
                  <a:lnSpc>
                    <a:spcPct val="90000"/>
                  </a:lnSpc>
                  <a:spcBef>
                    <a:spcPts val="1128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73720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9533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05346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21159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36972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52785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8598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84411" indent="-257907" algn="l" defTabSz="1031626" rtl="0" eaLnBrk="1" latinLnBrk="0" hangingPunct="1">
                  <a:lnSpc>
                    <a:spcPct val="90000"/>
                  </a:lnSpc>
                  <a:spcBef>
                    <a:spcPts val="564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ru-RU" sz="1800" b="1" dirty="0">
                    <a:solidFill>
                      <a:srgbClr val="FF1A1A"/>
                    </a:solidFill>
                    <a:latin typeface="+mj-lt"/>
                    <a:cs typeface="Arial" panose="020B0604020202020204" pitchFamily="34" charset="0"/>
                  </a:rPr>
                  <a:t>ТЕХЭКСПЕРТ: РЕШЕНИЕ ДЛЯ ХИМИЧЕСКОЙ </a:t>
                </a:r>
                <a:r>
                  <a:rPr lang="ru-RU" sz="1800" b="1" dirty="0" smtClean="0">
                    <a:solidFill>
                      <a:srgbClr val="FF1A1A"/>
                    </a:solidFill>
                    <a:latin typeface="+mj-lt"/>
                    <a:cs typeface="Arial" panose="020B0604020202020204" pitchFamily="34" charset="0"/>
                  </a:rPr>
                  <a:t>ПРОМЫШЛЕННОСТИ</a:t>
                </a:r>
                <a:br>
                  <a:rPr lang="ru-RU" sz="1800" b="1" dirty="0" smtClean="0">
                    <a:solidFill>
                      <a:srgbClr val="FF1A1A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1800" b="1" dirty="0" smtClean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наполнение систем для функциональных служб</a:t>
                </a:r>
                <a:endParaRPr lang="ru-RU" sz="1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418" y="126001"/>
              <a:ext cx="23186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1910880"/>
              </p:ext>
            </p:extLst>
          </p:nvPr>
        </p:nvGraphicFramePr>
        <p:xfrm>
          <a:off x="467544" y="1162364"/>
          <a:ext cx="8496943" cy="54873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85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8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8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4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Содержание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ТЕХЭКСПЕРТ: Охрана труда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ТЕХЭКСПЕРТ: Пожарная безопасность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ТЕХЭКСПЕРТ: Промышленная безопасность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ТЕХЭКСПЕРТ: Эксплуатация зданий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ТЕХЭКСПЕРТ: Экология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Справка «К вам пришла проверка» </a:t>
                      </a:r>
                      <a:endParaRPr lang="ru-RU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Отраслевой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справочник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Профессиональные издания для специалистов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Видеосеминары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Комментарии, статьи, консультации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Видеоинструктажи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 охране труда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3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Календарь отчетности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Гид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 ГО и ЧС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Интерактивные тесты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Плакаты и знаки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безопасности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Академия охраны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труда»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Календарь вступления в силу НПА 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Учет работ по ремонту и обслуживанию зданий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проведения работ при обслуживании и эксплуатации зданий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Авторские образцы по экологии</a:t>
                      </a:r>
                    </a:p>
                  </a:txBody>
                  <a:tcPr marL="59611" marR="59611" marT="29805" marB="2980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–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611" marR="59611" marT="29805" marB="29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15" y="162318"/>
            <a:ext cx="1193092" cy="86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679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19"/>
          <a:stretch/>
        </p:blipFill>
        <p:spPr>
          <a:xfrm>
            <a:off x="0" y="54000"/>
            <a:ext cx="9144000" cy="4132027"/>
          </a:xfrm>
          <a:prstGeom prst="rect">
            <a:avLst/>
          </a:prstGeom>
        </p:spPr>
      </p:pic>
      <p:pic>
        <p:nvPicPr>
          <p:cNvPr id="17" name="Picture 3" descr="\\Design-1\элементы для презентаций\Программные Решения\Презентация ПР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6889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427848" y="2122392"/>
            <a:ext cx="546894" cy="4402357"/>
            <a:chOff x="7308304" y="0"/>
            <a:chExt cx="480203" cy="3865512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670"/>
            <a:stretch/>
          </p:blipFill>
          <p:spPr bwMode="auto">
            <a:xfrm>
              <a:off x="7308304" y="0"/>
              <a:ext cx="478243" cy="966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670"/>
            <a:stretch/>
          </p:blipFill>
          <p:spPr bwMode="auto">
            <a:xfrm>
              <a:off x="7308304" y="1932756"/>
              <a:ext cx="478243" cy="966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670"/>
            <a:stretch/>
          </p:blipFill>
          <p:spPr bwMode="auto">
            <a:xfrm>
              <a:off x="7308304" y="966378"/>
              <a:ext cx="478243" cy="966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670"/>
            <a:stretch/>
          </p:blipFill>
          <p:spPr bwMode="auto">
            <a:xfrm>
              <a:off x="7310264" y="2899134"/>
              <a:ext cx="478243" cy="966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" name="TextBox 4"/>
          <p:cNvSpPr txBox="1">
            <a:spLocks noChangeArrowheads="1"/>
          </p:cNvSpPr>
          <p:nvPr/>
        </p:nvSpPr>
        <p:spPr bwMode="auto">
          <a:xfrm>
            <a:off x="244911" y="326745"/>
            <a:ext cx="6390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3600" b="1" kern="0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27" name="Rectangle 40"/>
          <p:cNvSpPr/>
          <p:nvPr/>
        </p:nvSpPr>
        <p:spPr>
          <a:xfrm>
            <a:off x="1639960" y="5132854"/>
            <a:ext cx="3208489" cy="3077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defTabSz="804606"/>
            <a:endParaRPr lang="en-US" sz="1400" b="1" dirty="0">
              <a:solidFill>
                <a:srgbClr val="FFFFFF">
                  <a:lumMod val="6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Freeform 2022"/>
          <p:cNvSpPr>
            <a:spLocks noEditPoints="1"/>
          </p:cNvSpPr>
          <p:nvPr/>
        </p:nvSpPr>
        <p:spPr bwMode="auto">
          <a:xfrm>
            <a:off x="1311354" y="4656680"/>
            <a:ext cx="144786" cy="191138"/>
          </a:xfrm>
          <a:custGeom>
            <a:avLst/>
            <a:gdLst>
              <a:gd name="T0" fmla="*/ 36 w 82"/>
              <a:gd name="T1" fmla="*/ 35 h 112"/>
              <a:gd name="T2" fmla="*/ 22 w 82"/>
              <a:gd name="T3" fmla="*/ 7 h 112"/>
              <a:gd name="T4" fmla="*/ 24 w 82"/>
              <a:gd name="T5" fmla="*/ 65 h 112"/>
              <a:gd name="T6" fmla="*/ 69 w 82"/>
              <a:gd name="T7" fmla="*/ 101 h 112"/>
              <a:gd name="T8" fmla="*/ 55 w 82"/>
              <a:gd name="T9" fmla="*/ 72 h 112"/>
              <a:gd name="T10" fmla="*/ 36 w 82"/>
              <a:gd name="T11" fmla="*/ 35 h 112"/>
              <a:gd name="T12" fmla="*/ 68 w 82"/>
              <a:gd name="T13" fmla="*/ 66 h 112"/>
              <a:gd name="T14" fmla="*/ 60 w 82"/>
              <a:gd name="T15" fmla="*/ 70 h 112"/>
              <a:gd name="T16" fmla="*/ 74 w 82"/>
              <a:gd name="T17" fmla="*/ 98 h 112"/>
              <a:gd name="T18" fmla="*/ 82 w 82"/>
              <a:gd name="T19" fmla="*/ 94 h 112"/>
              <a:gd name="T20" fmla="*/ 68 w 82"/>
              <a:gd name="T21" fmla="*/ 66 h 112"/>
              <a:gd name="T22" fmla="*/ 49 w 82"/>
              <a:gd name="T23" fmla="*/ 28 h 112"/>
              <a:gd name="T24" fmla="*/ 41 w 82"/>
              <a:gd name="T25" fmla="*/ 32 h 112"/>
              <a:gd name="T26" fmla="*/ 27 w 82"/>
              <a:gd name="T27" fmla="*/ 5 h 112"/>
              <a:gd name="T28" fmla="*/ 35 w 82"/>
              <a:gd name="T29" fmla="*/ 0 h 112"/>
              <a:gd name="T30" fmla="*/ 49 w 82"/>
              <a:gd name="T31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2" h="112">
                <a:moveTo>
                  <a:pt x="36" y="35"/>
                </a:moveTo>
                <a:cubicBezTo>
                  <a:pt x="22" y="7"/>
                  <a:pt x="22" y="7"/>
                  <a:pt x="22" y="7"/>
                </a:cubicBezTo>
                <a:cubicBezTo>
                  <a:pt x="16" y="10"/>
                  <a:pt x="0" y="17"/>
                  <a:pt x="24" y="65"/>
                </a:cubicBezTo>
                <a:cubicBezTo>
                  <a:pt x="48" y="112"/>
                  <a:pt x="62" y="104"/>
                  <a:pt x="69" y="101"/>
                </a:cubicBezTo>
                <a:cubicBezTo>
                  <a:pt x="55" y="72"/>
                  <a:pt x="55" y="72"/>
                  <a:pt x="55" y="72"/>
                </a:cubicBezTo>
                <a:cubicBezTo>
                  <a:pt x="45" y="77"/>
                  <a:pt x="27" y="40"/>
                  <a:pt x="36" y="35"/>
                </a:cubicBezTo>
                <a:close/>
                <a:moveTo>
                  <a:pt x="68" y="66"/>
                </a:moveTo>
                <a:cubicBezTo>
                  <a:pt x="60" y="70"/>
                  <a:pt x="60" y="70"/>
                  <a:pt x="60" y="70"/>
                </a:cubicBezTo>
                <a:cubicBezTo>
                  <a:pt x="74" y="98"/>
                  <a:pt x="74" y="98"/>
                  <a:pt x="74" y="98"/>
                </a:cubicBezTo>
                <a:cubicBezTo>
                  <a:pt x="82" y="94"/>
                  <a:pt x="82" y="94"/>
                  <a:pt x="82" y="94"/>
                </a:cubicBezTo>
                <a:lnTo>
                  <a:pt x="68" y="66"/>
                </a:lnTo>
                <a:close/>
                <a:moveTo>
                  <a:pt x="49" y="28"/>
                </a:moveTo>
                <a:cubicBezTo>
                  <a:pt x="41" y="32"/>
                  <a:pt x="41" y="32"/>
                  <a:pt x="41" y="32"/>
                </a:cubicBezTo>
                <a:cubicBezTo>
                  <a:pt x="27" y="5"/>
                  <a:pt x="27" y="5"/>
                  <a:pt x="27" y="5"/>
                </a:cubicBezTo>
                <a:cubicBezTo>
                  <a:pt x="35" y="0"/>
                  <a:pt x="35" y="0"/>
                  <a:pt x="35" y="0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2" name="Freeform 1748"/>
          <p:cNvSpPr>
            <a:spLocks noEditPoints="1"/>
          </p:cNvSpPr>
          <p:nvPr/>
        </p:nvSpPr>
        <p:spPr bwMode="auto">
          <a:xfrm>
            <a:off x="1319726" y="5193504"/>
            <a:ext cx="193291" cy="182374"/>
          </a:xfrm>
          <a:custGeom>
            <a:avLst/>
            <a:gdLst>
              <a:gd name="T0" fmla="*/ 0 w 108"/>
              <a:gd name="T1" fmla="*/ 101 h 101"/>
              <a:gd name="T2" fmla="*/ 103 w 108"/>
              <a:gd name="T3" fmla="*/ 101 h 101"/>
              <a:gd name="T4" fmla="*/ 52 w 108"/>
              <a:gd name="T5" fmla="*/ 53 h 101"/>
              <a:gd name="T6" fmla="*/ 0 w 108"/>
              <a:gd name="T7" fmla="*/ 101 h 101"/>
              <a:gd name="T8" fmla="*/ 74 w 108"/>
              <a:gd name="T9" fmla="*/ 62 h 101"/>
              <a:gd name="T10" fmla="*/ 103 w 108"/>
              <a:gd name="T11" fmla="*/ 89 h 101"/>
              <a:gd name="T12" fmla="*/ 103 w 108"/>
              <a:gd name="T13" fmla="*/ 39 h 101"/>
              <a:gd name="T14" fmla="*/ 74 w 108"/>
              <a:gd name="T15" fmla="*/ 62 h 101"/>
              <a:gd name="T16" fmla="*/ 8 w 108"/>
              <a:gd name="T17" fmla="*/ 44 h 101"/>
              <a:gd name="T18" fmla="*/ 52 w 108"/>
              <a:gd name="T19" fmla="*/ 11 h 101"/>
              <a:gd name="T20" fmla="*/ 64 w 108"/>
              <a:gd name="T21" fmla="*/ 20 h 101"/>
              <a:gd name="T22" fmla="*/ 72 w 108"/>
              <a:gd name="T23" fmla="*/ 15 h 101"/>
              <a:gd name="T24" fmla="*/ 52 w 108"/>
              <a:gd name="T25" fmla="*/ 0 h 101"/>
              <a:gd name="T26" fmla="*/ 0 w 108"/>
              <a:gd name="T27" fmla="*/ 39 h 101"/>
              <a:gd name="T28" fmla="*/ 0 w 108"/>
              <a:gd name="T29" fmla="*/ 89 h 101"/>
              <a:gd name="T30" fmla="*/ 30 w 108"/>
              <a:gd name="T31" fmla="*/ 61 h 101"/>
              <a:gd name="T32" fmla="*/ 8 w 108"/>
              <a:gd name="T33" fmla="*/ 44 h 101"/>
              <a:gd name="T34" fmla="*/ 86 w 108"/>
              <a:gd name="T35" fmla="*/ 36 h 101"/>
              <a:gd name="T36" fmla="*/ 52 w 108"/>
              <a:gd name="T37" fmla="*/ 48 h 101"/>
              <a:gd name="T38" fmla="*/ 86 w 108"/>
              <a:gd name="T39" fmla="*/ 18 h 101"/>
              <a:gd name="T40" fmla="*/ 86 w 108"/>
              <a:gd name="T41" fmla="*/ 10 h 101"/>
              <a:gd name="T42" fmla="*/ 108 w 108"/>
              <a:gd name="T43" fmla="*/ 27 h 101"/>
              <a:gd name="T44" fmla="*/ 86 w 108"/>
              <a:gd name="T45" fmla="*/ 44 h 101"/>
              <a:gd name="T46" fmla="*/ 86 w 108"/>
              <a:gd name="T47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8" h="101">
                <a:moveTo>
                  <a:pt x="0" y="101"/>
                </a:moveTo>
                <a:cubicBezTo>
                  <a:pt x="103" y="101"/>
                  <a:pt x="103" y="101"/>
                  <a:pt x="103" y="101"/>
                </a:cubicBezTo>
                <a:cubicBezTo>
                  <a:pt x="52" y="53"/>
                  <a:pt x="52" y="53"/>
                  <a:pt x="52" y="53"/>
                </a:cubicBezTo>
                <a:lnTo>
                  <a:pt x="0" y="101"/>
                </a:lnTo>
                <a:close/>
                <a:moveTo>
                  <a:pt x="74" y="62"/>
                </a:moveTo>
                <a:cubicBezTo>
                  <a:pt x="103" y="89"/>
                  <a:pt x="103" y="89"/>
                  <a:pt x="103" y="89"/>
                </a:cubicBezTo>
                <a:cubicBezTo>
                  <a:pt x="103" y="39"/>
                  <a:pt x="103" y="39"/>
                  <a:pt x="103" y="39"/>
                </a:cubicBezTo>
                <a:lnTo>
                  <a:pt x="74" y="62"/>
                </a:lnTo>
                <a:close/>
                <a:moveTo>
                  <a:pt x="8" y="44"/>
                </a:moveTo>
                <a:cubicBezTo>
                  <a:pt x="52" y="11"/>
                  <a:pt x="52" y="11"/>
                  <a:pt x="52" y="11"/>
                </a:cubicBezTo>
                <a:cubicBezTo>
                  <a:pt x="64" y="20"/>
                  <a:pt x="64" y="20"/>
                  <a:pt x="64" y="20"/>
                </a:cubicBezTo>
                <a:cubicBezTo>
                  <a:pt x="66" y="18"/>
                  <a:pt x="69" y="16"/>
                  <a:pt x="72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89"/>
                  <a:pt x="0" y="89"/>
                  <a:pt x="0" y="89"/>
                </a:cubicBezTo>
                <a:cubicBezTo>
                  <a:pt x="30" y="61"/>
                  <a:pt x="30" y="61"/>
                  <a:pt x="30" y="61"/>
                </a:cubicBezTo>
                <a:lnTo>
                  <a:pt x="8" y="44"/>
                </a:lnTo>
                <a:close/>
                <a:moveTo>
                  <a:pt x="86" y="36"/>
                </a:moveTo>
                <a:cubicBezTo>
                  <a:pt x="86" y="36"/>
                  <a:pt x="64" y="35"/>
                  <a:pt x="52" y="48"/>
                </a:cubicBezTo>
                <a:cubicBezTo>
                  <a:pt x="57" y="23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86" y="44"/>
                  <a:pt x="86" y="44"/>
                  <a:pt x="86" y="44"/>
                </a:cubicBezTo>
                <a:lnTo>
                  <a:pt x="8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3" name="Freeform 1152"/>
          <p:cNvSpPr>
            <a:spLocks noEditPoints="1"/>
          </p:cNvSpPr>
          <p:nvPr/>
        </p:nvSpPr>
        <p:spPr bwMode="auto">
          <a:xfrm>
            <a:off x="1287000" y="5709588"/>
            <a:ext cx="222047" cy="240551"/>
          </a:xfrm>
          <a:custGeom>
            <a:avLst/>
            <a:gdLst>
              <a:gd name="T0" fmla="*/ 53 w 103"/>
              <a:gd name="T1" fmla="*/ 36 h 103"/>
              <a:gd name="T2" fmla="*/ 44 w 103"/>
              <a:gd name="T3" fmla="*/ 27 h 103"/>
              <a:gd name="T4" fmla="*/ 53 w 103"/>
              <a:gd name="T5" fmla="*/ 19 h 103"/>
              <a:gd name="T6" fmla="*/ 62 w 103"/>
              <a:gd name="T7" fmla="*/ 27 h 103"/>
              <a:gd name="T8" fmla="*/ 53 w 103"/>
              <a:gd name="T9" fmla="*/ 36 h 103"/>
              <a:gd name="T10" fmla="*/ 61 w 103"/>
              <a:gd name="T11" fmla="*/ 82 h 103"/>
              <a:gd name="T12" fmla="*/ 45 w 103"/>
              <a:gd name="T13" fmla="*/ 82 h 103"/>
              <a:gd name="T14" fmla="*/ 45 w 103"/>
              <a:gd name="T15" fmla="*/ 50 h 103"/>
              <a:gd name="T16" fmla="*/ 36 w 103"/>
              <a:gd name="T17" fmla="*/ 50 h 103"/>
              <a:gd name="T18" fmla="*/ 36 w 103"/>
              <a:gd name="T19" fmla="*/ 44 h 103"/>
              <a:gd name="T20" fmla="*/ 61 w 103"/>
              <a:gd name="T21" fmla="*/ 44 h 103"/>
              <a:gd name="T22" fmla="*/ 61 w 103"/>
              <a:gd name="T23" fmla="*/ 82 h 103"/>
              <a:gd name="T24" fmla="*/ 51 w 103"/>
              <a:gd name="T25" fmla="*/ 0 h 103"/>
              <a:gd name="T26" fmla="*/ 0 w 103"/>
              <a:gd name="T27" fmla="*/ 51 h 103"/>
              <a:gd name="T28" fmla="*/ 51 w 103"/>
              <a:gd name="T29" fmla="*/ 103 h 103"/>
              <a:gd name="T30" fmla="*/ 103 w 103"/>
              <a:gd name="T31" fmla="*/ 51 h 103"/>
              <a:gd name="T32" fmla="*/ 51 w 103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103">
                <a:moveTo>
                  <a:pt x="53" y="36"/>
                </a:moveTo>
                <a:cubicBezTo>
                  <a:pt x="48" y="36"/>
                  <a:pt x="44" y="32"/>
                  <a:pt x="44" y="27"/>
                </a:cubicBezTo>
                <a:cubicBezTo>
                  <a:pt x="44" y="23"/>
                  <a:pt x="48" y="19"/>
                  <a:pt x="53" y="19"/>
                </a:cubicBezTo>
                <a:cubicBezTo>
                  <a:pt x="58" y="19"/>
                  <a:pt x="62" y="23"/>
                  <a:pt x="62" y="27"/>
                </a:cubicBezTo>
                <a:cubicBezTo>
                  <a:pt x="62" y="32"/>
                  <a:pt x="58" y="36"/>
                  <a:pt x="53" y="36"/>
                </a:cubicBezTo>
                <a:close/>
                <a:moveTo>
                  <a:pt x="61" y="82"/>
                </a:moveTo>
                <a:cubicBezTo>
                  <a:pt x="45" y="82"/>
                  <a:pt x="45" y="82"/>
                  <a:pt x="45" y="82"/>
                </a:cubicBezTo>
                <a:cubicBezTo>
                  <a:pt x="45" y="50"/>
                  <a:pt x="45" y="50"/>
                  <a:pt x="4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44"/>
                  <a:pt x="36" y="44"/>
                  <a:pt x="36" y="44"/>
                </a:cubicBezTo>
                <a:cubicBezTo>
                  <a:pt x="61" y="44"/>
                  <a:pt x="61" y="44"/>
                  <a:pt x="61" y="44"/>
                </a:cubicBezTo>
                <a:lnTo>
                  <a:pt x="61" y="82"/>
                </a:lnTo>
                <a:close/>
                <a:moveTo>
                  <a:pt x="51" y="0"/>
                </a:moveTo>
                <a:cubicBezTo>
                  <a:pt x="23" y="0"/>
                  <a:pt x="0" y="23"/>
                  <a:pt x="0" y="51"/>
                </a:cubicBezTo>
                <a:cubicBezTo>
                  <a:pt x="0" y="80"/>
                  <a:pt x="23" y="103"/>
                  <a:pt x="51" y="103"/>
                </a:cubicBezTo>
                <a:cubicBezTo>
                  <a:pt x="80" y="103"/>
                  <a:pt x="103" y="80"/>
                  <a:pt x="103" y="51"/>
                </a:cubicBezTo>
                <a:cubicBezTo>
                  <a:pt x="103" y="23"/>
                  <a:pt x="80" y="0"/>
                  <a:pt x="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57795" y="5091929"/>
            <a:ext cx="2120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606"/>
            <a:r>
              <a:rPr lang="en-US" sz="1600" b="1" u="sng" dirty="0" smtClean="0">
                <a:solidFill>
                  <a:schemeClr val="bg1"/>
                </a:solidFill>
              </a:rPr>
              <a:t>beltukova@iprosoft.ru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6" name="Rectangle 42"/>
          <p:cNvSpPr/>
          <p:nvPr/>
        </p:nvSpPr>
        <p:spPr>
          <a:xfrm>
            <a:off x="1655755" y="5492271"/>
            <a:ext cx="3227007" cy="738658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endParaRPr lang="en-US" altLang="ru-RU" sz="1400" b="1" dirty="0" smtClean="0">
              <a:solidFill>
                <a:srgbClr val="FFFFFF"/>
              </a:solidFill>
            </a:endParaRPr>
          </a:p>
          <a:p>
            <a:r>
              <a:rPr lang="en-US" altLang="ru-RU" sz="1400" b="1" dirty="0" smtClean="0">
                <a:solidFill>
                  <a:srgbClr val="FFFFFF"/>
                </a:solidFill>
              </a:rPr>
              <a:t>www.iprosoft</a:t>
            </a:r>
            <a:r>
              <a:rPr lang="ru-RU" altLang="ru-RU" sz="1400" b="1" dirty="0" smtClean="0">
                <a:solidFill>
                  <a:srgbClr val="FFFFFF"/>
                </a:solidFill>
              </a:rPr>
              <a:t>.</a:t>
            </a:r>
            <a:r>
              <a:rPr lang="en-US" altLang="ru-RU" sz="1400" b="1" dirty="0" err="1" smtClean="0">
                <a:solidFill>
                  <a:srgbClr val="FFFFFF"/>
                </a:solidFill>
              </a:rPr>
              <a:t>ru</a:t>
            </a:r>
            <a:endParaRPr lang="ru-RU" altLang="ru-RU" sz="1400" b="1" dirty="0">
              <a:solidFill>
                <a:srgbClr val="FFFFFF"/>
              </a:solidFill>
            </a:endParaRPr>
          </a:p>
          <a:p>
            <a:pPr defTabSz="804606"/>
            <a:endParaRPr lang="en-US" sz="1400" b="1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39"/>
          <p:cNvSpPr/>
          <p:nvPr/>
        </p:nvSpPr>
        <p:spPr>
          <a:xfrm>
            <a:off x="1619672" y="3717032"/>
            <a:ext cx="4444208" cy="1169545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defTabSz="804606" fontAlgn="base"/>
            <a:r>
              <a:rPr lang="ru-RU" sz="1400" b="1" dirty="0">
                <a:solidFill>
                  <a:srgbClr val="FFFFFF"/>
                </a:solidFill>
              </a:rPr>
              <a:t>Для проведения </a:t>
            </a:r>
            <a:r>
              <a:rPr lang="ru-RU" sz="1400" b="1" dirty="0" smtClean="0">
                <a:solidFill>
                  <a:srgbClr val="FFFFFF"/>
                </a:solidFill>
              </a:rPr>
              <a:t>презентации</a:t>
            </a:r>
            <a:endParaRPr lang="ru-RU" sz="1400" b="1" dirty="0">
              <a:solidFill>
                <a:srgbClr val="FFFFFF"/>
              </a:solidFill>
            </a:endParaRPr>
          </a:p>
          <a:p>
            <a:pPr defTabSz="804606" fontAlgn="base"/>
            <a:r>
              <a:rPr lang="ru-RU" sz="1400" b="1" dirty="0">
                <a:solidFill>
                  <a:srgbClr val="FFFFFF"/>
                </a:solidFill>
              </a:rPr>
              <a:t>свяжитесь с вашим менеджером: 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pPr defTabSz="804606" fontAlgn="base"/>
            <a:r>
              <a:rPr lang="ru-RU" sz="1400" b="1" dirty="0" err="1" smtClean="0">
                <a:solidFill>
                  <a:srgbClr val="FFFFFF"/>
                </a:solidFill>
              </a:rPr>
              <a:t>Бельтюкова</a:t>
            </a:r>
            <a:r>
              <a:rPr lang="ru-RU" sz="1400" b="1" dirty="0" smtClean="0">
                <a:solidFill>
                  <a:srgbClr val="FFFFFF"/>
                </a:solidFill>
              </a:rPr>
              <a:t> Екатерина Константиновна</a:t>
            </a:r>
          </a:p>
          <a:p>
            <a:pPr defTabSz="804606" fontAlgn="base"/>
            <a:endParaRPr lang="ru-RU" sz="1400" b="1" dirty="0" smtClean="0">
              <a:solidFill>
                <a:srgbClr val="FFFFFF"/>
              </a:solidFill>
            </a:endParaRPr>
          </a:p>
          <a:p>
            <a:pPr defTabSz="804606" fontAlgn="base"/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</a:rPr>
              <a:t>8-922-909-47-14</a:t>
            </a:r>
            <a:endParaRPr lang="en-US" sz="1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22828</TotalTime>
  <Words>725</Words>
  <Application>Microsoft Office PowerPoint</Application>
  <PresentationFormat>Экран (4:3)</PresentationFormat>
  <Paragraphs>217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1_Custom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Berezina</dc:creator>
  <cp:lastModifiedBy>Uzer</cp:lastModifiedBy>
  <cp:revision>558</cp:revision>
  <dcterms:created xsi:type="dcterms:W3CDTF">2019-01-30T11:31:27Z</dcterms:created>
  <dcterms:modified xsi:type="dcterms:W3CDTF">2021-10-11T07:55:24Z</dcterms:modified>
</cp:coreProperties>
</file>