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7"/>
  </p:notesMasterIdLst>
  <p:sldIdLst>
    <p:sldId id="256" r:id="rId2"/>
    <p:sldId id="262" r:id="rId3"/>
    <p:sldId id="268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71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34EE532-869B-4FED-9879-04077026DB10}" type="datetimeFigureOut">
              <a:rPr lang="ru-RU"/>
              <a:pPr>
                <a:defRPr/>
              </a:pPr>
              <a:t>26.05.2016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F6A7A4B-4003-4CDA-ABF4-7F825F0908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2E7784-F939-4C60-A02A-743F6DAD50F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836734-A7B4-4EDF-A8C1-E29B65C8D16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D93805-8FF7-40CC-A2C1-77B2AB0AC82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EAE1FA-C00C-48BD-8CDE-C82A681BE3E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ADC935-263F-49C4-90E7-8B80CC573D5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Страхова, Е. А.</a:t>
            </a:r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D50A28-2A30-4ED9-9232-12C9C6E48D3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A287A3C-3C9C-45D6-AFB2-91D959CA868A}" type="datetimeFigureOut">
              <a:rPr lang="ru-RU"/>
              <a:pPr>
                <a:defRPr/>
              </a:pPr>
              <a:t>26.05.2016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E65619B-9C5C-41B2-B6D4-69BD7AE3D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EA0A3-53E1-40EA-A628-DFD23E2D1BD5}" type="datetimeFigureOut">
              <a:rPr lang="ru-RU"/>
              <a:pPr>
                <a:defRPr/>
              </a:pPr>
              <a:t>26.05.2016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4FD7F-9990-4BFD-937B-685967E73B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6D454-5F53-4776-BBAB-7200A9A9761E}" type="datetimeFigureOut">
              <a:rPr lang="ru-RU"/>
              <a:pPr>
                <a:defRPr/>
              </a:pPr>
              <a:t>26.05.2016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F5B24-18B2-4B5B-873B-0146B3EC32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45E04-70C0-4C61-BC0B-BA039FCCF8AD}" type="datetimeFigureOut">
              <a:rPr lang="ru-RU"/>
              <a:pPr>
                <a:defRPr/>
              </a:pPr>
              <a:t>26.05.2016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57D62-2645-41AE-B033-28355EB05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8760EB-F896-49E1-A4E8-384140549623}" type="datetimeFigureOut">
              <a:rPr lang="ru-RU"/>
              <a:pPr>
                <a:defRPr/>
              </a:pPr>
              <a:t>26.05.2016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AE3D1C-7ADE-4FC0-9AB5-7D774E3E4C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00F11-EED3-4FFE-9B95-9962A32B4305}" type="datetimeFigureOut">
              <a:rPr lang="ru-RU"/>
              <a:pPr>
                <a:defRPr/>
              </a:pPr>
              <a:t>26.05.2016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4ADBD-813E-4465-A1FE-A44E53C333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5DCE4-B036-4464-B450-CA07ACC1069E}" type="datetimeFigureOut">
              <a:rPr lang="ru-RU"/>
              <a:pPr>
                <a:defRPr/>
              </a:pPr>
              <a:t>26.05.2016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6F3FB-6F94-4E12-A7D4-3D13CFD80A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620F2-A0EF-4BB5-BF03-FEBBE127BA97}" type="datetimeFigureOut">
              <a:rPr lang="ru-RU"/>
              <a:pPr>
                <a:defRPr/>
              </a:pPr>
              <a:t>26.05.2016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BB43B-F64F-430F-BC47-E89E5C8C7E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B53A8A-2ECB-4741-8A08-0E82F02C40DD}" type="datetimeFigureOut">
              <a:rPr lang="ru-RU"/>
              <a:pPr>
                <a:defRPr/>
              </a:pPr>
              <a:t>26.05.2016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86B6E7-7372-47E2-AE5D-5BF9BF3F4A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1C1FD-BABF-4EA6-BACF-2DA4921533FA}" type="datetimeFigureOut">
              <a:rPr lang="ru-RU"/>
              <a:pPr>
                <a:defRPr/>
              </a:pPr>
              <a:t>26.05.2016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0E136-135B-4844-B132-626FE4F27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68E8EC5-1A75-41DE-A241-15892EA9C0FB}" type="datetimeFigureOut">
              <a:rPr lang="ru-RU"/>
              <a:pPr>
                <a:defRPr/>
              </a:pPr>
              <a:t>26.05.2016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F028188-D032-420D-AD1D-75402225D1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4CED8BBA-2807-4544-AA43-2A7A842EAD97}" type="datetimeFigureOut">
              <a:rPr lang="ru-RU"/>
              <a:pPr>
                <a:defRPr/>
              </a:pPr>
              <a:t>26.05.2016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D543EC8-AB31-47EF-9F8E-48A4A5FB03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73" r:id="rId2"/>
    <p:sldLayoutId id="2147483781" r:id="rId3"/>
    <p:sldLayoutId id="2147483774" r:id="rId4"/>
    <p:sldLayoutId id="2147483775" r:id="rId5"/>
    <p:sldLayoutId id="2147483776" r:id="rId6"/>
    <p:sldLayoutId id="2147483782" r:id="rId7"/>
    <p:sldLayoutId id="2147483777" r:id="rId8"/>
    <p:sldLayoutId id="2147483783" r:id="rId9"/>
    <p:sldLayoutId id="2147483778" r:id="rId10"/>
    <p:sldLayoutId id="21474837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848FBA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48FBA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48FBA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48FBA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48FBA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848FBA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848FBA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848FBA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848FBA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91C7F6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91C7F6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FFFF5A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library.tsu.tula.ru/cgi-bin/zgate.exe?ACTION=follow&amp;SESSION_ID=4340&amp;TERM=%D0%A1%D1%83%D0%B4%D0%BD%D0%B8%D0%BA,%20%D0%92.%D0%90.%5b1,1004,4,101%5d&amp;LANG=rus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sudni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428625"/>
            <a:ext cx="24257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428625" y="3000375"/>
            <a:ext cx="8286750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>
                <a:solidFill>
                  <a:srgbClr val="0000FF"/>
                </a:solidFill>
                <a:ea typeface="Times New Roman" pitchFamily="18" charset="0"/>
                <a:cs typeface="Arial" charset="0"/>
              </a:rPr>
              <a:t>Судник Владислав Александрович</a:t>
            </a:r>
            <a:endParaRPr lang="en-US" sz="2400">
              <a:solidFill>
                <a:srgbClr val="0000FF"/>
              </a:solidFill>
              <a:ea typeface="Times New Roman" pitchFamily="18" charset="0"/>
              <a:cs typeface="Arial" charset="0"/>
            </a:endParaRPr>
          </a:p>
          <a:p>
            <a:pPr algn="ctr"/>
            <a:endParaRPr lang="ru-RU" sz="1100"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ru-RU" sz="2000">
                <a:latin typeface="Times New Roman" pitchFamily="18" charset="0"/>
                <a:ea typeface="Times New Roman" pitchFamily="18" charset="0"/>
                <a:cs typeface="Arial" charset="0"/>
              </a:rPr>
              <a:t>Директор международного научно-образовательного центра </a:t>
            </a:r>
          </a:p>
          <a:p>
            <a:pPr algn="ctr" eaLnBrk="0" hangingPunct="0"/>
            <a:r>
              <a:rPr lang="ru-RU" sz="2000">
                <a:latin typeface="Times New Roman" pitchFamily="18" charset="0"/>
                <a:ea typeface="Times New Roman" pitchFamily="18" charset="0"/>
                <a:cs typeface="Arial" charset="0"/>
              </a:rPr>
              <a:t>"Компьютерные высокие технологии в соединении материалов".</a:t>
            </a:r>
            <a:br>
              <a:rPr lang="ru-RU" sz="2000">
                <a:latin typeface="Times New Roman" pitchFamily="18" charset="0"/>
                <a:ea typeface="Times New Roman" pitchFamily="18" charset="0"/>
                <a:cs typeface="Arial" charset="0"/>
              </a:rPr>
            </a:br>
            <a:r>
              <a:rPr lang="ru-RU" sz="2000">
                <a:latin typeface="Times New Roman" pitchFamily="18" charset="0"/>
                <a:ea typeface="Times New Roman" pitchFamily="18" charset="0"/>
                <a:cs typeface="Arial" charset="0"/>
              </a:rPr>
              <a:t>Профессор  кафедры "Сварка, литьё и технология</a:t>
            </a:r>
          </a:p>
          <a:p>
            <a:pPr algn="ctr" eaLnBrk="0" hangingPunct="0"/>
            <a:r>
              <a:rPr lang="ru-RU" sz="2000">
                <a:latin typeface="Times New Roman" pitchFamily="18" charset="0"/>
                <a:ea typeface="Times New Roman" pitchFamily="18" charset="0"/>
                <a:cs typeface="Arial" charset="0"/>
              </a:rPr>
              <a:t> конструкционных материалов",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 </a:t>
            </a:r>
            <a:endParaRPr lang="ru-RU" sz="2000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ru-RU" sz="200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доктор технических наук, </a:t>
            </a:r>
            <a:r>
              <a:rPr lang="ru-RU" sz="2000">
                <a:latin typeface="Times New Roman" pitchFamily="18" charset="0"/>
                <a:ea typeface="Times New Roman" pitchFamily="18" charset="0"/>
                <a:cs typeface="Arial" charset="0"/>
              </a:rPr>
              <a:t>ученый в области технологии сварочного производства, лауреат премии Правительства РФ в области науки и техники, действительный член Петровской академии наук и искусств,</a:t>
            </a:r>
          </a:p>
          <a:p>
            <a:pPr algn="ctr" eaLnBrk="0" hangingPunct="0"/>
            <a:r>
              <a:rPr lang="ru-RU" sz="2000">
                <a:latin typeface="Times New Roman" pitchFamily="18" charset="0"/>
                <a:ea typeface="Times New Roman" pitchFamily="18" charset="0"/>
                <a:cs typeface="Arial" charset="0"/>
              </a:rPr>
              <a:t> член Немецкого сварочного общества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R:\ОТДЕЛЫ\АГЛ\Судник\известия 2010 в.4 ч.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428625"/>
            <a:ext cx="2000250" cy="293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3" descr="R:\ОТДЕЛЫ\АГЛ\Судник\известия 2012 в.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3500438"/>
            <a:ext cx="2001838" cy="290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Прямоугольник 3"/>
          <p:cNvSpPr>
            <a:spLocks noChangeArrowheads="1"/>
          </p:cNvSpPr>
          <p:nvPr/>
        </p:nvSpPr>
        <p:spPr bwMode="auto">
          <a:xfrm>
            <a:off x="3214688" y="500063"/>
            <a:ext cx="528637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Судник, В. А. Трехмерная численная модель теплопереноса при лазерной сварке с двухмерным описанием конвекции / В. А. Судник, В. А. Ерофеев // Известия Тульского государственного университета. Серия : Технические науки. - Тула, 2010.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4, ч. 1. -  С. 189-199.</a:t>
            </a:r>
          </a:p>
        </p:txBody>
      </p:sp>
      <p:sp>
        <p:nvSpPr>
          <p:cNvPr id="27652" name="Прямоугольник 4"/>
          <p:cNvSpPr>
            <a:spLocks noChangeArrowheads="1"/>
          </p:cNvSpPr>
          <p:nvPr/>
        </p:nvSpPr>
        <p:spPr bwMode="auto">
          <a:xfrm>
            <a:off x="3214688" y="3643313"/>
            <a:ext cx="5357812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Методика расчетно-экспериментального определения эффективных мощности и радиуса теплового потока дуги при сварке стали плавящимся электродом в смеси защитных газов / Д. В. Слезкин [и др.] // Известия Тульского государственного университета. Серия : Технические науки. - Тула, 2012. - Вып. 9. - С. 172-181.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R:\ОТДЕЛЫ\АГЛ\Судник\известия 2014 в.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500063"/>
            <a:ext cx="1909762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3" descr="R:\ОТДЕЛЫ\АГЛ\Судник\известия 2015 вы6. ч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3643313"/>
            <a:ext cx="1928812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Прямоугольник 3"/>
          <p:cNvSpPr>
            <a:spLocks noChangeArrowheads="1"/>
          </p:cNvSpPr>
          <p:nvPr/>
        </p:nvSpPr>
        <p:spPr bwMode="auto">
          <a:xfrm>
            <a:off x="3143250" y="571500"/>
            <a:ext cx="54292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Васильев, А. А. Возникновение колебаний глубины парогазового канала при лучевых способах сварки / А. А. Васильев, В. А. Ерофеев, В. А. Судник // Известия Тульского государственного университета. Серия : Технические науки. – Тула. 2014. - Вып. 7. - С. 130-141. </a:t>
            </a:r>
          </a:p>
        </p:txBody>
      </p:sp>
      <p:sp>
        <p:nvSpPr>
          <p:cNvPr id="28676" name="Rectangle 1"/>
          <p:cNvSpPr>
            <a:spLocks noChangeArrowheads="1"/>
          </p:cNvSpPr>
          <p:nvPr/>
        </p:nvSpPr>
        <p:spPr bwMode="auto">
          <a:xfrm>
            <a:off x="3214688" y="3786188"/>
            <a:ext cx="54292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Судник, В. А. 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 80-летию профессора доктора-инженера Дитера Радаи - соруководителя проектов по моделированию и имитации процессов сварки / В. А. Судник, В. А. Ерофеев, А. С. Рыбаков // Известия Тульского государственного университета. Серия : Технические науки. - Тула, 2015. - Вып. 6, ч. 2. - С. 3-12.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 descr="R:\ОТДЕЛЫ\АГЛ\Судник\сварка и диагностика 2009  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428625"/>
            <a:ext cx="18605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3071813" y="571500"/>
            <a:ext cx="5500687" cy="1477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Страхова, Е. А. 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Физико-математическое моделирование процесса широкослойной наплавки с поперечными колебаниями плазмотрона / Е. А. Страхова, В. А. Ерофеев, В. А. Судник // Сварка и Диагностика. – 2009. - № 3. - С. 32-38.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Picture 2" descr="http://oiochtptu.ucoz.ru/dekabristov/svarochnoe_proizvodstvo_2015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3500438"/>
            <a:ext cx="201930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Прямоугольник 6"/>
          <p:cNvSpPr>
            <a:spLocks noChangeArrowheads="1"/>
          </p:cNvSpPr>
          <p:nvPr/>
        </p:nvSpPr>
        <p:spPr bwMode="auto">
          <a:xfrm>
            <a:off x="3071813" y="3714750"/>
            <a:ext cx="55006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Судник, В. А. Раздел "Основы сварочного моделирования" в справочнике издательства ASM International (США) / В. А. Судник // Сварочное производство. –  2015. - № 1. - С. 23-26.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Прямоугольник 1"/>
          <p:cNvSpPr>
            <a:spLocks noChangeArrowheads="1"/>
          </p:cNvSpPr>
          <p:nvPr/>
        </p:nvSpPr>
        <p:spPr bwMode="auto">
          <a:xfrm>
            <a:off x="357188" y="214313"/>
            <a:ext cx="8429625" cy="646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Павеле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Л. А. Обучение по программам Международного института сварки. Опыт Тульского государственного университета / Л. А.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Павеле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А. А. Протопопов, В. А. Судник // Известия Тульского государственного университета. Серия : Компьютерные технологии в соединении материалов : тр. Первой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Междунар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науч.-техн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Интернет-конф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«Компьютерные технологии в соединении материалов»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2004-2005.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Тула, 2005.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3. - С. 333-340.</a:t>
            </a:r>
            <a:r>
              <a:rPr lang="ru-RU" b="1" dirty="0">
                <a:hlinkClick r:id="rId2"/>
              </a:rPr>
              <a:t> </a:t>
            </a:r>
            <a:endParaRPr lang="ru-RU" b="1" dirty="0"/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Судник, В. А.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Вычислительная термодинамика сварки / В. А. Судник // Известия Тульского государственного университета. Серия : Компьютерные технологии в соединении материалов : тр. Первой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Междунар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науч.-техн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Интернет-конф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«Компьютерные технологии в соединении материалов»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2004-2005.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Тула, 2005.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3. - С. 99-105.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Судник, В. А.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Комплекс программ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RadSim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математического моделирования лучевой сварки неоднородных металлов и быстрого решения обратных задач / В. А. Судник, В. А. Ерофеев // Известия Тульского государственного университета. Серия : Компьютерные технологии в соединении материалов : тр. Первой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Междунар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науч.-техн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Интернет-конф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«Компьютерные технологии в соединении материалов»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2004-2005.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Тула, 2005.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3. - С. 209-216 .</a:t>
            </a:r>
            <a:endParaRPr lang="ru-RU" b="1" dirty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Судник, В. А.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Моделирование влияния защитных газов на формирование плазмы и глубину проплавления при сварке стали СО2-лазером / В. А. Судник, В. А. Ерофеев, М. Керн // Известия Тульского государственного университета. Серия : Компьютерные технологии в соединении материалов : тр. Первой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Междунар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науч.-техн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Интернет-конф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«Компьютерные технологии в соединении материалов»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2004-2005.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Тула, 2005. -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3. - С. 279-290.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85750" y="0"/>
            <a:ext cx="8501063" cy="812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 Судник, В. А. Оценка геометрии шва с помощью компьютерного моделирования и верификации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МАГ-сварки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сталей с разделкой кромок / В. А. Судник, С. В. Рогов // Известия Тульского государственного университета. Серия : Технические науки. – Тула, 2008. -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Вып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3. - С. 76-83. </a:t>
            </a:r>
            <a:b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Измерение и расчет энергетических характеристик дуги при сварке плавящихся электродом в смеси защитных газов / Д. В.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Слезкин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[и др.] // Известия Тульского государственного университета. Серия : Технические науки. - Тула, 2012.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9. - С. 189-201.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7. Васильев, А. А. Теория формирования корневых пустот при электронно-лучевой сварке / А. А. Васильев, В. А. Ерофеев, В. А. Судник // Известия Тульского государственного университета. Серия : Технические науки. - Тула, 2015.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6, ч. 2. - С. 43-52.</a:t>
            </a:r>
            <a:r>
              <a:rPr lang="ru-RU" dirty="0"/>
              <a:t>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8. Математическая модель формирования сварочной ванны при дуговой сварки под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флесом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анализ процесса переноса металла / В. А. Судник [и др.] // Известия Тульского государственного университета. Серия : Технические науки. - Тула, 2015 .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6, ч. 2.  - С. 21-31.</a:t>
            </a:r>
          </a:p>
          <a:p>
            <a:pPr algn="just" eaLnBrk="0" hangingPunct="0"/>
            <a:r>
              <a:rPr lang="ru-RU" dirty="0">
                <a:latin typeface="Times New Roman" pitchFamily="18" charset="0"/>
                <a:cs typeface="Times New Roman" pitchFamily="18" charset="0"/>
              </a:rPr>
              <a:t>9. Адекватность термогидродинамической модели сквозного проплавления при ТИГ и А-ТИГ сварке никелевого сплава NIMONIC-75 / Д. В. Коваленко [и др. ] // Автоматическая сварка.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2010. - № 10. - С. 5-9. </a:t>
            </a:r>
          </a:p>
          <a:p>
            <a:pPr algn="just" eaLnBrk="0" hangingPunct="0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endParaRPr lang="ru-RU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0" hangingPunct="0"/>
            <a:endParaRPr lang="ru-RU" dirty="0">
              <a:solidFill>
                <a:srgbClr val="000000"/>
              </a:solidFill>
              <a:cs typeface="Times New Roman" pitchFamily="18" charset="0"/>
            </a:endParaRPr>
          </a:p>
          <a:p>
            <a:pPr eaLnBrk="0" hangingPunct="0"/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Прямоугольник 1"/>
          <p:cNvSpPr>
            <a:spLocks noChangeArrowheads="1"/>
          </p:cNvSpPr>
          <p:nvPr/>
        </p:nvSpPr>
        <p:spPr bwMode="auto">
          <a:xfrm>
            <a:off x="357188" y="285750"/>
            <a:ext cx="8501062" cy="7571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10. Судник, В. А. 10 лет Международному научно-образовательному центру "Компьютерные высокие технологии в соединении материалов" Тульского государственного университета / В. А. Судник, А. А. Протопопов // Сварочное производство. - 2005. - № 4. - С. 54-56.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Судник, В. А. Новый мир сварки / В. А. Судник // Сварочное производство.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2005.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№ 5. - С. 58-59.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12. Судник, В. А. 5-я Международная конференция "Математическое моделирование и информационные технологии в сварке и родственных процессах" / В. А. Судник // Сварочное производство.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2010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- № 11. - С. 54-55.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13. Математическая модель процесса сварки под флюсом и явлений в дуговой каверне / В. А. Судник [и др.] // Сварочное производство.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2012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- № 7. - С. 3-12.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14. Судник, В. А. Стандартизация моделирования и имитации в сварке / В. А. Судник // Сварочное производство. 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2015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- № 2. - С. 23-25.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15. Судник, В. А. Новый мир сварки / В. А. Судник // Технология машиностроения.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2005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№ 5. - С. 81-82.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16. Судник, В. А. Раздел "Основы сварочного моделирования" в справочнике издательства ASM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International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(США) / В. А. Судник // Технология машиностроения.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2015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- № 3. - С. 56-59.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17. Судник, В. А. Стандартизация моделирования и имитации в сварке / В. А. Судник // Технология машиностроения.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2015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- № 4. - С. 65-67. 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endParaRPr lang="ru-RU" dirty="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БИОГРАФИЯ</a:t>
            </a:r>
            <a:endParaRPr lang="ru-RU" sz="2800" dirty="0">
              <a:solidFill>
                <a:schemeClr val="accent1">
                  <a:tint val="88000"/>
                  <a:satMod val="1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500063" y="928688"/>
            <a:ext cx="8215312" cy="5214937"/>
          </a:xfrm>
        </p:spPr>
        <p:txBody>
          <a:bodyPr/>
          <a:lstStyle/>
          <a:p>
            <a:pPr marL="0" indent="265113" algn="just" eaLnBrk="1" hangingPunct="1"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Судник Владислав Александрович родился 27.04.1941 г. в с. Пемзовое Приморского края. В 1958 г. окончил среднюю школу г. Витебска с золотой медалью, а в 1965 г. - Московский  авиационный  технологический институт им. К.Э. Циолковского, специальность «Металлургия и технология сварочного производства».</a:t>
            </a:r>
          </a:p>
          <a:p>
            <a:pPr marL="0" indent="265113" algn="just" eaLnBrk="1" hangingPunct="1"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В 1965-1968 гг. заведующий лабораторией сварки на Тульском машиностроительном заводе.  В 1968 г. призван в ряды Советской Армии и направлен  в качестве военного специалиста в КБП (г. Тула).</a:t>
            </a:r>
          </a:p>
          <a:p>
            <a:pPr marL="0" indent="265113" algn="just" eaLnBrk="1" hangingPunct="1"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С 1971 г. очный аспирант Тульского политехнического института 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ТулПИ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). В 1973 г. досрочно  окончил аспирантуру с защитой кандидатской диссертации (научный руководитель  М.А.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Криштал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marL="0" indent="265113" algn="just" eaLnBrk="1" hangingPunct="1"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В 1974-1980 гг. заведующий кафедрой оборудования и технологии  сварочного производства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ТулПИ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В 1977-1978 гг. стажировался в Макс-Планк Институте исследования железа (ФРГ,  г. Дюссельдорф). </a:t>
            </a:r>
          </a:p>
          <a:p>
            <a:pPr marL="0" indent="265113" algn="just" eaLnBrk="1" hangingPunct="1"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В 1980-1992 гг. доцент кафедры технологии металлов и сварочного производства, затем литейного и сварочного производства. </a:t>
            </a:r>
          </a:p>
          <a:p>
            <a:pPr marL="0" indent="265113" algn="just" eaLnBrk="1" hangingPunct="1"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В 1991 г. в Ленинградском государственном техническом университете защитил  диссертацию на соискание ученой степени доктора технических наук. </a:t>
            </a:r>
          </a:p>
          <a:p>
            <a:pPr marL="0" indent="265113" algn="just" eaLnBrk="1" hangingPunct="1"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1993 г. В. А. Суднику  присвоено ученое звание профессор. </a:t>
            </a:r>
            <a:endParaRPr lang="ru-RU" sz="1800" dirty="0" smtClean="0"/>
          </a:p>
          <a:p>
            <a:pPr marL="0" indent="265113" algn="just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265113" algn="just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1700" dirty="0" smtClean="0"/>
          </a:p>
          <a:p>
            <a:pPr marL="0" indent="265113"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265113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2"/>
          <p:cNvSpPr>
            <a:spLocks noGrp="1"/>
          </p:cNvSpPr>
          <p:nvPr>
            <p:ph idx="1"/>
          </p:nvPr>
        </p:nvSpPr>
        <p:spPr>
          <a:xfrm>
            <a:off x="357188" y="500063"/>
            <a:ext cx="8286750" cy="5143500"/>
          </a:xfrm>
        </p:spPr>
        <p:txBody>
          <a:bodyPr/>
          <a:lstStyle/>
          <a:p>
            <a:pPr marL="0" indent="265113" algn="just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В 1992-1995 гг. профессор кафедры литейного и сварочного производства. </a:t>
            </a:r>
          </a:p>
          <a:p>
            <a:pPr marL="0" indent="265113" algn="just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В 1995-2001 гг. заведующий кафедрой оборудования и технологии сварочного производства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ТулГУ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в 2001 г. заведующий кафедрой оборудования и технологии сварочного и литейного производства, затем профессор этой кафедры. </a:t>
            </a:r>
          </a:p>
          <a:p>
            <a:pPr marL="0" indent="265113" algn="just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С 1995 г. академик Петровской академии наук и искусств. Научная работа связана с математическим моделированием и численной имитацией термодинамики процессов дуговой, плазменной и лазерной сварки. </a:t>
            </a:r>
          </a:p>
          <a:p>
            <a:pPr marL="0" indent="265113" algn="just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С 1995 г. директор созданного при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ТулГУ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Международного научно-образовательного центра «Компьютерные высокие технологии в соединении материалов». Инициатор и председатель оргкомитетов Всероссийских конференций «Компьютерные технологии в соединении материалов»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ТулГУ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(1995, 1998).</a:t>
            </a:r>
          </a:p>
          <a:p>
            <a:pPr marL="0" indent="265113" algn="just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Награжден медалью ордена «За заслуги перед Отечеством»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степени и почетной Золотой булавкой Института технологии сварки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Рейнско-Вестфальской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высшей технической школы (ФРГ, г.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Ахен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). Лауреат премии Правительства РФ в области науки и техники,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Зоссенгеймеровской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премии Международного института сварки (Франция, г. Париж), лауреат премий им. С.И.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Мосина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265113" algn="just" eaLnBrk="1" hangingPunct="1">
              <a:spcBef>
                <a:spcPct val="0"/>
              </a:spcBef>
              <a:buFont typeface="Wingdings 2" pitchFamily="18" charset="2"/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265113" eaLnBrk="1" hangingPunct="1">
              <a:buFont typeface="Wingdings 2" pitchFamily="18" charset="2"/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1"/>
          <p:cNvSpPr>
            <a:spLocks noChangeArrowheads="1"/>
          </p:cNvSpPr>
          <p:nvPr/>
        </p:nvSpPr>
        <p:spPr bwMode="auto">
          <a:xfrm>
            <a:off x="3929063" y="428625"/>
            <a:ext cx="2000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КНИГИ</a:t>
            </a:r>
          </a:p>
        </p:txBody>
      </p:sp>
      <p:pic>
        <p:nvPicPr>
          <p:cNvPr id="18434" name="Picture 2" descr="R:\ОТДЕЛЫ\АГЛ\Судник\основы научных исследований 19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3857625"/>
            <a:ext cx="1738313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R:\ОТДЕЛЫ\АГЛ\Судник\методы исследован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857250"/>
            <a:ext cx="1714500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1"/>
          <p:cNvSpPr>
            <a:spLocks noChangeArrowheads="1"/>
          </p:cNvSpPr>
          <p:nvPr/>
        </p:nvSpPr>
        <p:spPr bwMode="auto">
          <a:xfrm>
            <a:off x="2714625" y="928688"/>
            <a:ext cx="6000750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7" name="Rectangle 2"/>
          <p:cNvSpPr>
            <a:spLocks noChangeArrowheads="1"/>
          </p:cNvSpPr>
          <p:nvPr/>
        </p:nvSpPr>
        <p:spPr bwMode="auto">
          <a:xfrm>
            <a:off x="2786063" y="3786188"/>
            <a:ext cx="5929312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8" name="Прямоугольник 6"/>
          <p:cNvSpPr>
            <a:spLocks noChangeArrowheads="1"/>
          </p:cNvSpPr>
          <p:nvPr/>
        </p:nvSpPr>
        <p:spPr bwMode="auto">
          <a:xfrm>
            <a:off x="2857500" y="3929063"/>
            <a:ext cx="5643563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Судник, В. А. Основы научных исследований и техника эксперимента. Компьютерные методы исследования процессов сварки / В. А. Судник, В. А. Ерофеев. – Тула : Изд-во ТулПИ, 1988. - 94 с.</a:t>
            </a:r>
          </a:p>
          <a:p>
            <a:pPr algn="just"/>
            <a:r>
              <a:rPr lang="ru-RU" sz="120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В книге дана подробная методика оценки  критериев истинности научных исследований. Описаны информационный, качественный и количественный этапы исследований сварочных процессов.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9" name="Прямоугольник 7"/>
          <p:cNvSpPr>
            <a:spLocks noChangeArrowheads="1"/>
          </p:cNvSpPr>
          <p:nvPr/>
        </p:nvSpPr>
        <p:spPr bwMode="auto">
          <a:xfrm>
            <a:off x="2857500" y="928688"/>
            <a:ext cx="5643563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Судник, В. А. 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Методы исследований сварочных процессов / В. А. Судник, В. А. Ерофеев. – Тула : Изд-во ТПИ, 1980. – 98 с. </a:t>
            </a:r>
          </a:p>
          <a:p>
            <a:pPr algn="just"/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Произведены рекомендации поиска научно-технической и патентной информации по сварке. Изложены основы теоретического анализа и моделирования сварочных процессов АЗМ и ЦЗМ. Описаны методы  измерения параметров сварочных процессов, сварных соединений и их регистрации.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R:\ОТДЕЛЫ\АГЛ\Судник\превращения в металлах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571500"/>
            <a:ext cx="1795462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5" descr="R:\ОТДЕЛЫ\АГЛ\Судник\расчеты сварочных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3571875"/>
            <a:ext cx="181292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1"/>
          <p:cNvSpPr>
            <a:spLocks noChangeArrowheads="1"/>
          </p:cNvSpPr>
          <p:nvPr/>
        </p:nvSpPr>
        <p:spPr bwMode="auto">
          <a:xfrm>
            <a:off x="2857500" y="714375"/>
            <a:ext cx="5715000" cy="2185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Судник, В. А. 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Превращения в металлах и свойства сварных соединений / В. А. Судник. – Тула : Изд-во ТПИ, 1976. – 70 с.</a:t>
            </a:r>
          </a:p>
          <a:p>
            <a:pPr algn="just"/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В учебном пособии рассмотрены основы теории образования и формирования соединений при сварке и пайке, превращений в свариваемых металлах, термодеформационных процессов и свариваемости металлов и сплавов.</a:t>
            </a:r>
          </a:p>
          <a:p>
            <a:pPr algn="just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Прямоугольник 4"/>
          <p:cNvSpPr>
            <a:spLocks noChangeArrowheads="1"/>
          </p:cNvSpPr>
          <p:nvPr/>
        </p:nvSpPr>
        <p:spPr bwMode="auto">
          <a:xfrm>
            <a:off x="2857500" y="3643313"/>
            <a:ext cx="5857875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Судник, В. А. Расчеты сварочных процессов на ЭВМ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/ В. А. Судник, В. А. Ерофеев. – Тула : Изд-во ТулПИ, 1986. – 100 с.</a:t>
            </a:r>
          </a:p>
          <a:p>
            <a:pPr algn="just"/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Рассмотрены вопросы методологии расчета процессов сварки на ЭВМ для целей исследования, проектирования технологии и управления процессов. Пособие иллюстрируется параметрами моделирования технологии дуговой и контактной сварки. 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7" descr="R:\ОТДЕЛЫ\АГЛ\Судник\технология конструкционных.jpg"/>
          <p:cNvPicPr>
            <a:picLocks noChangeAspect="1" noChangeArrowheads="1"/>
          </p:cNvPicPr>
          <p:nvPr/>
        </p:nvPicPr>
        <p:blipFill>
          <a:blip r:embed="rId2">
            <a:lum bright="22000" contrast="56000"/>
          </a:blip>
          <a:srcRect/>
          <a:stretch>
            <a:fillRect/>
          </a:stretch>
        </p:blipFill>
        <p:spPr bwMode="auto">
          <a:xfrm>
            <a:off x="500063" y="428625"/>
            <a:ext cx="188118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786063" y="357188"/>
            <a:ext cx="5929312" cy="29860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Технология конструкционных материалов (Технологические процессы в машиностроении) / под общ. ред. Э. М. Соколова, С. А. Васина, Г. Г. Дубенского. – Тула : Изд-во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ТулГУ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2007.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Ч. 2: Сварочное производство / С. К. Захаров [и др.]. – 2007. - 544 с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опт. диск.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CD ROM).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Рассмотрены современное состояние и перспективы развития сварочного производства, физико-химические основы, технология и оборудование основных способов сварки, наплавки, напыления, пайки, склеивания, термической резки, методы контроля сварных заготовок.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2" descr="R:\ОТДЕЛЫ\АГЛ\Судник\сварка цветных металло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3643313"/>
            <a:ext cx="1785937" cy="269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Прямоугольник 6"/>
          <p:cNvSpPr>
            <a:spLocks noChangeArrowheads="1"/>
          </p:cNvSpPr>
          <p:nvPr/>
        </p:nvSpPr>
        <p:spPr bwMode="auto">
          <a:xfrm>
            <a:off x="2857500" y="4581525"/>
            <a:ext cx="5786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Сварка цветных металлов : сб. науч. тр. / отв. ред. : В. А. Судник. – Тула : Изд-во ТулПИ, 1985. – 99 с.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R:\ОТДЕЛЫ\АГЛ\Судник\управление сварочны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71480"/>
            <a:ext cx="18034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3" descr="R:\ОТДЕЛЫ\АГЛ\Судник\сборник научных 20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3857625"/>
            <a:ext cx="1643063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1"/>
          <p:cNvSpPr>
            <a:spLocks noChangeArrowheads="1"/>
          </p:cNvSpPr>
          <p:nvPr/>
        </p:nvSpPr>
        <p:spPr bwMode="auto">
          <a:xfrm>
            <a:off x="2714625" y="857232"/>
            <a:ext cx="60721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Управление сварочными процессами : сб.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науч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тр. / отв. ред. : В. А. Судник.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Тула :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Изд-во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ТулПИ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1983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151 с.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Прямоугольник 6"/>
          <p:cNvSpPr>
            <a:spLocks noChangeArrowheads="1"/>
          </p:cNvSpPr>
          <p:nvPr/>
        </p:nvSpPr>
        <p:spPr bwMode="auto">
          <a:xfrm>
            <a:off x="2857500" y="4000500"/>
            <a:ext cx="578643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Судник, В. А. Явление жидкометаллического охрупчивания и многомасштабный подход к его анализу / В. А. Судник, В. А. Ерофеев, Е. А. Страхова // Сборник научных и научно-методических работ кафедры "Сварка, литье и технология конструкционных материалов». - Тула, 2009. - С. 10-13.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307181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ИЗБРАННЫЕ СТАТЬИ ИЗ ЖУРНАЛОВ </a:t>
            </a:r>
          </a:p>
          <a:p>
            <a:pPr algn="ctr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СБОРНИКОВ ТРУДОВ</a:t>
            </a:r>
            <a:endParaRPr lang="ru-RU" dirty="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R:\ОТДЕЛЫ\АГЛ\Судник\сборник научных 2011.jpg"/>
          <p:cNvPicPr>
            <a:picLocks noChangeAspect="1" noChangeArrowheads="1"/>
          </p:cNvPicPr>
          <p:nvPr/>
        </p:nvPicPr>
        <p:blipFill>
          <a:blip r:embed="rId3">
            <a:lum bright="-22000"/>
          </a:blip>
          <a:srcRect/>
          <a:stretch>
            <a:fillRect/>
          </a:stretch>
        </p:blipFill>
        <p:spPr bwMode="auto">
          <a:xfrm>
            <a:off x="642938" y="500063"/>
            <a:ext cx="185420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3" descr="R:\ОТДЕЛЫ\АГЛ\Судник\известия 1999 компьютерные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3500438"/>
            <a:ext cx="183515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Прямоугольник 3"/>
          <p:cNvSpPr>
            <a:spLocks noChangeArrowheads="1"/>
          </p:cNvSpPr>
          <p:nvPr/>
        </p:nvSpPr>
        <p:spPr bwMode="auto">
          <a:xfrm>
            <a:off x="3071813" y="571500"/>
            <a:ext cx="55006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Ерофеев, В. А. Анализ явлений испарения и конденсации пара в канале при лучевых способах сварки / В. А. Ерофеев, В. А. Судник, А. А. Васильев // Сборник научных и научно-методических работ кафедры "Сварка, литье и технология конструкционных материалов». - Тула, 2011. - С. 6-12. </a:t>
            </a:r>
          </a:p>
        </p:txBody>
      </p:sp>
      <p:sp>
        <p:nvSpPr>
          <p:cNvPr id="24580" name="Rectangle 1"/>
          <p:cNvSpPr>
            <a:spLocks noChangeArrowheads="1"/>
          </p:cNvSpPr>
          <p:nvPr/>
        </p:nvSpPr>
        <p:spPr bwMode="auto">
          <a:xfrm>
            <a:off x="3071813" y="3714752"/>
            <a:ext cx="557212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Судник, В. А.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Адекватность компьютерной имитации процессов сварки / В. А. Судник, В. А. Ерофеев, Д.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Радаи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//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Известия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Тульского государственного университета. Серия : Компьютерные технологии в соединении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материалов.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Тула, 1999.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С. 3-20.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R:\ОТДЕЛЫ\АГЛ\Судник\известия 2005 в.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500063"/>
            <a:ext cx="185896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3" descr="R:\ОТДЕЛЫ\АГЛ\Судник\известия 2008 в.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3571875"/>
            <a:ext cx="194310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1"/>
          <p:cNvSpPr>
            <a:spLocks noChangeArrowheads="1"/>
          </p:cNvSpPr>
          <p:nvPr/>
        </p:nvSpPr>
        <p:spPr bwMode="auto">
          <a:xfrm>
            <a:off x="3143250" y="511175"/>
            <a:ext cx="5500688" cy="17543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Судник, В. А. Обратная имитация сварочных процессов как метод технологической подготовки производства / В. А. Судник, В. А. Ерофеев, А.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Штраух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// Известия Тульского государственного университета. Серия : Компьютерные технологии в соединении материалов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- 2005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3. - С. 48-60.</a:t>
            </a:r>
          </a:p>
        </p:txBody>
      </p:sp>
      <p:sp>
        <p:nvSpPr>
          <p:cNvPr id="26628" name="Прямоугольник 4"/>
          <p:cNvSpPr>
            <a:spLocks noChangeArrowheads="1"/>
          </p:cNvSpPr>
          <p:nvPr/>
        </p:nvSpPr>
        <p:spPr bwMode="auto">
          <a:xfrm>
            <a:off x="3214688" y="3857625"/>
            <a:ext cx="5500687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Судник, В. А. Численный анализ дефектов формы сварного шва при дуговой сварке / В. А. Судник // Известия Тульского государственного университета. Серия : Технические науки. - Тула, 2008. - Вып. 2. - С. 177-185.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1260</TotalTime>
  <Words>1648</Words>
  <Application>Microsoft Office PowerPoint</Application>
  <PresentationFormat>Экран (4:3)</PresentationFormat>
  <Paragraphs>87</Paragraphs>
  <Slides>15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Слайд 1</vt:lpstr>
      <vt:lpstr>БИОГРАФИЯ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TulGU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bi6io</dc:creator>
  <cp:lastModifiedBy>bi6io</cp:lastModifiedBy>
  <cp:revision>213</cp:revision>
  <dcterms:created xsi:type="dcterms:W3CDTF">2016-04-25T11:58:10Z</dcterms:created>
  <dcterms:modified xsi:type="dcterms:W3CDTF">2016-05-26T07:22:16Z</dcterms:modified>
</cp:coreProperties>
</file>