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70" r:id="rId4"/>
    <p:sldId id="271" r:id="rId5"/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8" r:id="rId19"/>
    <p:sldId id="276" r:id="rId20"/>
    <p:sldId id="277" r:id="rId21"/>
    <p:sldId id="273" r:id="rId22"/>
    <p:sldId id="274" r:id="rId23"/>
    <p:sldId id="279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226" autoAdjust="0"/>
    <p:restoredTop sz="98765" autoAdjust="0"/>
  </p:normalViewPr>
  <p:slideViewPr>
    <p:cSldViewPr>
      <p:cViewPr varScale="1">
        <p:scale>
          <a:sx n="84" d="100"/>
          <a:sy n="84" d="100"/>
        </p:scale>
        <p:origin x="96" y="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7BEB61-52EE-43F1-943E-D9D75CFEFDA3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9BBD63-E763-403B-B062-663B29A0D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4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D01E67-35D0-4F90-8CE8-D8C34698067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95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9BBD63-E763-403B-B062-663B29A0D7A0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29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6FBFF-C9B6-4854-971F-C4013FC86035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E7059-DC91-44D3-9263-82E065D94E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49388-16C3-42C6-BDB0-BB906BED1AC5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C19C5-7D18-4004-9737-B20B42931B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0022F-3DF5-4C95-A804-576881DB442F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270AF-BBE5-4DA5-A958-652EF3A21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5EF36-FFAD-472D-9F62-BFE0EBBD0332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6B292-B86F-4C94-B3EA-032FCB7B7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3B72C-F625-4C5D-874C-B9676C97FBDC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2A28F-1A08-4A9E-9A0D-0998AD442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0238-5D9F-4FF9-ADF7-2C54F71A8ECB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2DE13-1513-4CCA-978B-B3839CC76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CDA99-3785-46DF-91C2-1A61F6A176EF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3907A-98AC-4574-8213-84E9259827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055E8-A52D-481C-BF80-C86BF156A518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3F1C-3AB5-43D2-921C-A7080980D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6F28-5773-4192-BA48-181DF3F1DAEA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7CFC1-CD6D-452C-8209-A05F2B3B1F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0466-B512-42B3-8BFD-6EC49F061E79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B348-E0B4-4E24-B162-13DBF5497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3FBF-2B18-426A-A50B-1C806159E22B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4DFA9-B85D-4640-B66F-BFCFBCB3A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E868E1-FC88-43BF-8679-9871CB1622A6}" type="datetimeFigureOut">
              <a:rPr lang="ru-RU"/>
              <a:pPr>
                <a:defRPr/>
              </a:pPr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5D85DC-F5E2-4A4F-8BEA-807A5A931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library.tsu.tula.ru/cgi-bin/zgate.exe?ACTION=follow&amp;SESSION_ID=2932&amp;TERM=%D0%A1%D1%82%D0%B5%D0%BF%D0%B0%D0%BD%D0%BE%D0%B2,%20%D0%92%D0%BB%D0%B0%D0%B4%D0%B8%D0%BC%D0%B8%D1%80%20%D0%9C%D0%B8%D1%85%D0%B0%D0%B9%D0%BB%D0%BE%D0%B2%D0%B8%D1%87%5b1,1004,4,101%5d&amp;LANG=ru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library.tsu.tula.ru/cgi-bin/zgate.exe?ACTION=follow&amp;SESSION_ID=8232&amp;TERM=%D0%A1%D1%82%D0%B5%D0%BF%D0%B0%D0%BD%D0%BE%D0%B2,%20%D0%92.%D0%9C.%5b1,1004,4,101%5d&amp;LANG=ru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su.tula.ru/cgi-bin/zgate.exe?ACTION=follow&amp;SESSION_ID=8232&amp;TERM=%D0%A1%D1%82%D0%B5%D0%BF%D0%B0%D0%BD%D0%BE%D0%B2,%20%D0%92.%D0%9C.%5b1,1004,4,101%5d&amp;LANG=rus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library.tsu.tula.ru/cgi-bin/zgate.exe?ACTION=follow&amp;SESSION_ID=8232&amp;TERM=%D0%91%D1%83%D1%80%D1%8B%D0%BA%D0%B8%D0%BD,%20%D0%94.%D0%95.%5b1,1004,4,101%5d&amp;LANG=ru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tsu.tula.ru/cgi-bin/zgate.exe?ACTION=follow&amp;SESSION_ID=8216&amp;TERM=%D0%A1%D0%BB%D0%B0%D1%82%D0%B8%D0%BD%D0%BE%D0%B2%D0%B0,%20%D0%9C.%D0%9D.%5b1,1004,4,101%5d&amp;LANG=rus" TargetMode="Externa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tsu.tula.ru/cgi-bin/zgate.exe?ACTION=follow&amp;SESSION_ID=8216&amp;TERM=%D0%A1%D1%82%D0%B5%D0%BF%D0%B0%D0%BD%D0%BE%D0%B2,%20%D0%92.%D0%9C.%5b1,1004,4,101%5d&amp;LANG=rus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library.tsu.tula.ru/cgi-bin/zgate.exe?ACTION=follow&amp;SESSION_ID=8216&amp;TERM=%D0%A1%D1%82%D0%B5%D0%BF%D0%B0%D0%BD%D0%BE%D0%B2,%20%D0%92.%20%D0%9C.%5b1,1004,4,101%5d&amp;LANG=rus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tsu.tula.ru/cgi-bin/zgate.exe?ACTION=follow&amp;SESSION_ID=8232&amp;TERM=%D0%A1%D1%82%D0%B5%D0%BF%D0%B0%D0%BD%D0%BE%D0%B2,%20%D0%92%D0%BB%D0%B0%D0%B4%D0%B8%D0%BC%D0%B8%D1%80%20%D0%9C%D0%B8%D1%85%D0%B0%D0%B9%D0%BB%D0%BE%D0%B2%D0%B8%D1%87%5b1,1004,4,101%5d&amp;LANG=rus" TargetMode="External"/><Relationship Id="rId2" Type="http://schemas.openxmlformats.org/officeDocument/2006/relationships/hyperlink" Target="http://library.tsu.tula.ru/cgi-bin/zgate.exe?ACTION=follow&amp;SESSION_ID=9508&amp;TERM=%D0%A1%D1%82%D0%B5%D0%BF%D0%B0%D0%BD%D0%BE%D0%B2,%20%D0%92%D0%BB%D0%B0%D0%B4%D0%B8%D0%BC%D0%B8%D1%80%20%D0%9C%D0%B8%D1%85%D0%B0%D0%B9%D0%BB%D0%BE%D0%B2%D0%B8%D1%87%5b1,1004,4,101%5d&amp;LANG=rus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library.tsu.tula.ru/cgi-bin/zgate.exe?ACTION=follow&amp;SESSION_ID=8232&amp;TERM=%D0%A1%D1%82%D0%B5%D0%BF%D0%B0%D0%BD%D0%BE%D0%B2,%20%D0%92.%D0%9C.%5b1,1004,4,101%5d&amp;LANG=ru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Текст 5"/>
          <p:cNvSpPr>
            <a:spLocks noGrp="1"/>
          </p:cNvSpPr>
          <p:nvPr>
            <p:ph sz="half" idx="1"/>
          </p:nvPr>
        </p:nvSpPr>
        <p:spPr>
          <a:xfrm>
            <a:off x="457200" y="571500"/>
            <a:ext cx="8172450" cy="57800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СТЕПАНОВ </a:t>
            </a:r>
          </a:p>
          <a:p>
            <a:pPr algn="ctr">
              <a:buFont typeface="Arial" charset="0"/>
              <a:buNone/>
            </a:pPr>
            <a:r>
              <a:rPr lang="ru-RU" sz="4000" b="1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ВЛАДИМИР МИХАЙЛОВИЧ</a:t>
            </a:r>
          </a:p>
          <a:p>
            <a:pPr algn="ctr">
              <a:buFont typeface="Arial" charset="0"/>
              <a:buNone/>
            </a:pPr>
            <a:endParaRPr lang="ru-RU" sz="11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r>
              <a:rPr lang="ru-RU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доктор технических наук,  профессор,</a:t>
            </a:r>
            <a:r>
              <a:rPr lang="en-US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r">
              <a:buFont typeface="Arial" charset="0"/>
              <a:buNone/>
            </a:pPr>
            <a:r>
              <a:rPr lang="ru-RU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зав. кафедрой «Электроэнергетика» </a:t>
            </a:r>
          </a:p>
          <a:p>
            <a:pPr algn="r">
              <a:buFont typeface="Arial" charset="0"/>
              <a:buNone/>
            </a:pPr>
            <a:r>
              <a:rPr lang="ru-RU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ИВТС им. В.П. </a:t>
            </a:r>
            <a:r>
              <a:rPr lang="ru-RU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Грязева</a:t>
            </a:r>
            <a:r>
              <a:rPr lang="ru-RU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</a:t>
            </a:r>
          </a:p>
          <a:p>
            <a:pPr algn="r">
              <a:buFont typeface="Arial" charset="0"/>
              <a:buNone/>
            </a:pPr>
            <a:r>
              <a:rPr lang="ru-RU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директор учебно-технического </a:t>
            </a:r>
          </a:p>
          <a:p>
            <a:pPr algn="r">
              <a:buFont typeface="Arial" charset="0"/>
              <a:buNone/>
            </a:pPr>
            <a:r>
              <a:rPr lang="ru-RU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центра «</a:t>
            </a:r>
            <a:r>
              <a:rPr lang="ru-RU" sz="3200" dirty="0" err="1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Энергоэффективность</a:t>
            </a:r>
            <a:r>
              <a:rPr lang="ru-RU" sz="3200" dirty="0" smtClean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» </a:t>
            </a:r>
          </a:p>
          <a:p>
            <a:pPr>
              <a:buFont typeface="Arial" charset="0"/>
              <a:buNone/>
            </a:pPr>
            <a:endParaRPr lang="ru-RU" dirty="0" smtClean="0">
              <a:ea typeface="Arial Unicode MS" pitchFamily="34" charset="-128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0928"/>
            <a:ext cx="1180031" cy="165618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Содержимое 3"/>
          <p:cNvSpPr>
            <a:spLocks noGrp="1"/>
          </p:cNvSpPr>
          <p:nvPr>
            <p:ph sz="half" idx="2"/>
          </p:nvPr>
        </p:nvSpPr>
        <p:spPr>
          <a:xfrm>
            <a:off x="2143125" y="571500"/>
            <a:ext cx="6543675" cy="59293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1600" b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Степанов, В. М. Силовые электронные аппараты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электропитающих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 и электропривода : учеб. пособие / В. М. Степанов,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Косырихин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2011. - 224 с.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Степанов, В. М. Силовые электронные аппараты : учеб. пособие / В. М. Степанов,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Косырихин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2006. - 316 с. 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Степанов, В. М. Современные средства релейной защиты и их проектирование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учеб.-метод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пособие / В. М. Степанов, С. В. Ершов.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2014. - 405 с. 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3" descr="R:\ОТДЕЛЫ\АГЛ\СТЕПАНОВ\Силовые электрон.аппарат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" y="571500"/>
            <a:ext cx="1341438" cy="1857375"/>
          </a:xfrm>
        </p:spPr>
      </p:pic>
      <p:pic>
        <p:nvPicPr>
          <p:cNvPr id="24579" name="Picture 4" descr="R:\ОТДЕЛЫ\АГЛ\СТЕПАНОВ\Силовые электронные аппарат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571750"/>
            <a:ext cx="13700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R:\ОТДЕЛЫ\АГЛ\СТЕПАНОВ\Современные средства релейной защиты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643438"/>
            <a:ext cx="13843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Содержимое 3"/>
          <p:cNvSpPr>
            <a:spLocks noGrp="1"/>
          </p:cNvSpPr>
          <p:nvPr>
            <p:ph sz="half" idx="2"/>
          </p:nvPr>
        </p:nvSpPr>
        <p:spPr>
          <a:xfrm>
            <a:off x="2214563" y="642938"/>
            <a:ext cx="6472237" cy="5857875"/>
          </a:xfrm>
        </p:spPr>
        <p:txBody>
          <a:bodyPr/>
          <a:lstStyle/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Степанов, В. М. Средства коммутации электрической энергии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учеб.-метод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пособие / В. М. Степанов,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Косырихин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2012. - 186 с.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	Степанов, В. М. Теоретические основы математического моделирования и оптимизации теплового и гидравлического режимов элементов системы теплоснабжения зданий и сооружений : монография / В. М. Степанов, В. П. Горшенин.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2004. – 259 с.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</a:t>
            </a: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Степанов, В. М. Электроснабжение промышленных предприятий : учеб. пособие для вузов / В. М. Степанов,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Косырихин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2000. – 99 с. 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dirty="0" smtClean="0"/>
          </a:p>
        </p:txBody>
      </p:sp>
      <p:pic>
        <p:nvPicPr>
          <p:cNvPr id="25602" name="Picture 2" descr="R:\ОТДЕЛЫ\АГЛ\СТЕПАНОВ\Средства коммутации эл.энерги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71500"/>
            <a:ext cx="1349375" cy="1916113"/>
          </a:xfrm>
        </p:spPr>
      </p:pic>
      <p:pic>
        <p:nvPicPr>
          <p:cNvPr id="25603" name="Picture 3" descr="R:\ОТДЕЛЫ\АГЛ\СТЕПАНОВ\Теоретич. основы математ.моделиро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3" y="2643188"/>
            <a:ext cx="13779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 descr="R:\ОТДЕЛЫ\АГЛ\СТЕПАНОВ\Электроснабжение промышленных предприят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3" y="4714875"/>
            <a:ext cx="137795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3125" y="500063"/>
            <a:ext cx="6543675" cy="6000750"/>
          </a:xfrm>
        </p:spPr>
        <p:txBody>
          <a:bodyPr rtlCol="0">
            <a:normAutofit fontScale="32500" lnSpcReduction="20000"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Степанов, В. М. Электроэнергетические системы и электрические сети :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учеб.-метод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пособие / В. М. Степанов, В. С.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Косырихин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- Тула : Изд-во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, 2013. - 229 с. 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dirty="0" smtClean="0"/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ИЗБРАННЫЕ СТАТЬИ ИЗ ЖУРНАЛОВ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И СБОРНИКОВ ТРУДОВ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Степанов, В. М. Резервирование в системах рекуперации в многодвигательных подъемно-транспортных механизмах / В. М. Степанов, С. В.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Котеленко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 // Вестник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энергоэффективности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– М., 2012. - № 1. – С. 59-63.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b="1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ru-RU" sz="3400" b="1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Степанов, В. М. Планирование эксперимента в исследовании технологических процессов на угольных шахтах / В. М. Степанов // Подземная разработка тонких и средней мощности угольных пластов : сб. </a:t>
            </a:r>
            <a:r>
              <a:rPr lang="ru-RU" sz="4900" dirty="0" err="1" smtClean="0"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. тр. – Тула, 1980. - C. 45-46.</a:t>
            </a:r>
            <a:endParaRPr lang="ru-RU" sz="4900" b="1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6626" name="Picture 3" descr="R:\ОТДЕЛЫ\АГЛ\СТЕПАНОВ\Электроэнергетические систем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" y="500063"/>
            <a:ext cx="1262063" cy="1785937"/>
          </a:xfrm>
        </p:spPr>
      </p:pic>
      <p:pic>
        <p:nvPicPr>
          <p:cNvPr id="26627" name="Picture 2" descr="R:\ОТДЕЛЫ\АГЛ\СТЕПАНОВ\Вестник энергоэфективност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2971800"/>
            <a:ext cx="130492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R:\ОТДЕЛЫ\АГЛ\СТЕПАНОВ\Подземная разработка..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916488"/>
            <a:ext cx="12858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3"/>
          <p:cNvSpPr>
            <a:spLocks noGrp="1"/>
          </p:cNvSpPr>
          <p:nvPr>
            <p:ph sz="half" idx="2"/>
          </p:nvPr>
        </p:nvSpPr>
        <p:spPr>
          <a:xfrm>
            <a:off x="2143125" y="642938"/>
            <a:ext cx="6543675" cy="585787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Попов, В. Л. Оценка динамических процессов в кровле при обрушении горных пород / В. Л. Попов, В. М. Степанов,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Косырихин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// Подземная разработка тонких и средней мощности угольных пластов : сб.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тр. – Тула, 1984. - С. 112-116.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	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Степанов, В. М. Влияние проявлений горного давления на надежность механизированных крепей / В. М. Степанов // Подземная разработка тонких и средней мощности угольных пластов : сб.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тр. – Тула,1985. - С. 107-114.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Энергосбережение - 2011 : тезисы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докл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 результатам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"Энергосбережение - 2011" и 8-й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специализир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"Силовая электроника и энергетика» ;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редкол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.: В. М. Степанов [и др.]. – Тула, 2011. - 106 с. 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R:\ОТДЕЛЫ\АГЛ\СТЕПАНОВ\Подземная разработка тонких и ср.мощности...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00063"/>
            <a:ext cx="1433512" cy="2000250"/>
          </a:xfrm>
        </p:spPr>
      </p:pic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2286000" y="2551113"/>
            <a:ext cx="63579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1600" b="1" u="sng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 algn="just"/>
            <a:endParaRPr lang="ru-RU" sz="1600" b="1" u="sng">
              <a:latin typeface="Times New Roman" pitchFamily="18" charset="0"/>
              <a:cs typeface="Times New Roman" pitchFamily="18" charset="0"/>
              <a:hlinkClick r:id="rId3"/>
            </a:endParaRPr>
          </a:p>
        </p:txBody>
      </p:sp>
      <p:pic>
        <p:nvPicPr>
          <p:cNvPr id="27652" name="Picture 3" descr="R:\ОТДЕЛЫ\АГЛ\СТЕПАНОВ\Сборник научных труд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643188"/>
            <a:ext cx="1416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R:\ОТДЕЛЫ\АГЛ\СТЕПАНОВ\Энергосбережение -20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" y="4786313"/>
            <a:ext cx="1309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3"/>
          <p:cNvSpPr>
            <a:spLocks noGrp="1"/>
          </p:cNvSpPr>
          <p:nvPr>
            <p:ph sz="half" idx="2"/>
          </p:nvPr>
        </p:nvSpPr>
        <p:spPr>
          <a:xfrm>
            <a:off x="2071688" y="500063"/>
            <a:ext cx="6686550" cy="600075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Совершенствование электропривода для насосов центробежного типа, используемых в системах теплоснабжения / В. М. Степанов, Ю. И. Горелов, С. А.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Лагутин // Известия Тульского государственного университета. Серия : Геотехнологии. – Тула, 2006. - Вып. 1. - С. 123-127.</a:t>
            </a: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smtClean="0"/>
              <a:t> 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	</a:t>
            </a: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  Степанов, В. М. Энергоэффективность, наука и образование / В. М. Степанов // Известия Тульского государственного университета. Серия : Электроснабжение, электрооборудование и энергосбережение. – Тула, 2004. - C. 8-14.</a:t>
            </a: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3" descr="R:\ОТДЕЛЫ\АГЛ\СТЕПАНОВ\Изв.Тул.Гу.- 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143250"/>
            <a:ext cx="1366838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R:\ОТДЕЛЫ\АГЛ\СТЕПАНОВ\Изв.Тул.Гу.- 2006 -вып.1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714375"/>
            <a:ext cx="1357313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Содержимое 3"/>
          <p:cNvSpPr>
            <a:spLocks noGrp="1"/>
          </p:cNvSpPr>
          <p:nvPr>
            <p:ph sz="half" idx="2"/>
          </p:nvPr>
        </p:nvSpPr>
        <p:spPr>
          <a:xfrm>
            <a:off x="2071688" y="500063"/>
            <a:ext cx="6615112" cy="6000750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1600" b="1" u="sng" smtClean="0">
              <a:hlinkClick r:id="rId2"/>
            </a:endParaRPr>
          </a:p>
          <a:p>
            <a:pPr algn="just">
              <a:buFont typeface="Arial" charset="0"/>
              <a:buNone/>
            </a:pPr>
            <a:r>
              <a:rPr lang="ru-RU" sz="1600" smtClean="0"/>
              <a:t>       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Бурыкин, Д. Е.  Управляемый реактор-трансформатор для распределительных электросетей / Д. Е. Бурыкин, В. М. Степанов // Известия Тульского государственного университета. Серия  : Электроснабжение, электрооборудование и энергосбережение. – Тула, 2006. - Вып. 2. - С. 28-31. </a:t>
            </a: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Энергосбережение средствами электропривода в различных технологиях / В. М. Степанов // Известия Тульского государственного университета. Серия : Технические науки. – Тула, 2010. - Вып. 3, ч. 1. - С. 28-34.</a:t>
            </a: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Современные прикладные аспекты качества электрической энергии / В. М. Степанов, А. В. Фомин // Известия Тульского государственного университета. Серия : Технические науки. – Тула, 2010. - Вып. 3, ч. 4. - С. 140-150.</a:t>
            </a: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R:\ОТДЕЛЫ\АГЛ\СТЕПАНОВ\Изв.Тул.Гу.- 2006 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0063" y="571500"/>
            <a:ext cx="1341437" cy="1857375"/>
          </a:xfrm>
        </p:spPr>
      </p:pic>
      <p:pic>
        <p:nvPicPr>
          <p:cNvPr id="29699" name="Picture 3" descr="R:\ОТДЕЛЫ\АГЛ\СТЕПАНОВ\Изв.Тул.Гу.- 2010 -вып.3 ч.1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571750"/>
            <a:ext cx="13430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R:\ОТДЕЛЫ\АГЛ\СТЕПАНОВ\Изв.Тул.Гу.- 2010 -вып.3 ч.4-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4643438"/>
            <a:ext cx="1341437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Содержимое 3"/>
          <p:cNvSpPr>
            <a:spLocks noGrp="1"/>
          </p:cNvSpPr>
          <p:nvPr>
            <p:ph sz="half" idx="2"/>
          </p:nvPr>
        </p:nvSpPr>
        <p:spPr>
          <a:xfrm>
            <a:off x="2000250" y="571500"/>
            <a:ext cx="6686550" cy="6000750"/>
          </a:xfrm>
        </p:spPr>
        <p:txBody>
          <a:bodyPr/>
          <a:lstStyle/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Рябчиков, Р. В. Твердые бытовые отходы как источник дополнительной энергии на земле / Р. В. Рябчиков, В. М. Степанов // Известия Тульского государственного университета. Серия :  Технические науки. – Тула, 2011. - Вып. 6, ч. 1. - С. 38-41.</a:t>
            </a: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Планирование эксперимента, методика и аппаратура исследования электротехнической системы рекуперации электрической энергии / В. М. Степанов, С. В. Котеленко // Известия Тульского государственного университета. Серия :  Технические науки. – Тула, 2013. – Вып. 12, ч. 2. – С. 128-134.</a:t>
            </a: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Степанов, В. М. Основные направления развития электроэнергетики Тульской области / В. М. Степанов // Известия Тульского государственного университета. Серия :  Технические науки. – Тула, 2014. – Вып. 8. – С. 10-24.</a:t>
            </a: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R:\ОТДЕЛЫ\АГЛ\СТЕПАНОВ\Изв.Тул.Гу.- 2011-вып.6 ч.1-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71500"/>
            <a:ext cx="1323975" cy="1928813"/>
          </a:xfrm>
        </p:spPr>
      </p:pic>
      <p:pic>
        <p:nvPicPr>
          <p:cNvPr id="30723" name="Picture 3" descr="R:\ОТДЕЛЫ\АГЛ\СТЕПАНОВ\Изв.Тул.Гу.- 2013-вып.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643188"/>
            <a:ext cx="13747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R:\ОТДЕЛЫ\АГЛ\СТЕПАНОВ\Изв.Тул.Гу.- 2014-вып.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714875"/>
            <a:ext cx="1392237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63"/>
            <a:ext cx="8401050" cy="6143625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Казак, Ю. Н. Выбор параметров выемочных комплексов и агрегатов как объектов управления движением : учеб. пособие / Ю. Н. Казак, В. М. Степанов. – Тула: Изд-во ТПИ, 1979. – 49 с. </a:t>
            </a: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Купленов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Н. И. Расчеты пластинчатых водонагревателей / Н. 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Купленов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В. М. Степанов, А. А. Кирюхин. 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2000. - 119 с. </a:t>
            </a: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Подколзин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А. А. Надежность и диагностика неисправностей гидроприводов очистного оборудования / А. 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Подколзин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В. М. Степанов, О. М. Пискунов.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2005. – 259 с. </a:t>
            </a: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Примеры гидравлических расчетов : учеб. пособие / А. 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Тужилкин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[и др.]. - Тула : Изд-во Гриф и К^, 2002. – 270 с.</a:t>
            </a:r>
          </a:p>
          <a:p>
            <a:pPr algn="just">
              <a:buNone/>
            </a:pP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Проектирование теплоснабжения : учеб. пособие для вузов / В. М. Степанов, В. Е. Козин, О. И. Борискин, А.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Чуканов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–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2001. – 153 с.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Степанов, В. М. Надежность и оптимизация электромеханических систем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погружных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электронасосных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агрегатов / В. М. Степанов, С. В. Ершов, В. М.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Вислогузов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–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2002. – 284 с.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Степанов, В. М. Программирование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Delphi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начинающих с нуля : учеб. пособие / В. М. Степанов, Е. 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Фалина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2005. – 76 с.</a:t>
            </a: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   Степанов, В. М. Силовые электронные аппараты : учеб. пособие / В. М. Степанов,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Косырихин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2006. - 316 с. </a:t>
            </a: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Степанов, В. М. Электронные аппараты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электропитающих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 и электропривода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учеб.-метод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пособие / В. М. Степанов,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Косырихин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2011. - 224 с.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Arial" charset="0"/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Font typeface="Arial" charset="0"/>
              <a:buNone/>
            </a:pP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8329613" cy="635793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Моделирование переходных процессов и определение оптимальных динамических характеристик систем с водозаполненными электродвигателями / В. М. Степанов, С. В. Ершов, В. Н. Калинчев // Известия Тульского государственного университета. Серия : Технические науки. - Тула, 2010. - Вып. 3, ч. 4. - С. 188-192.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 Степанов, В. М. Определение потерь электроэнергии в системах электроснабжения автоматизированного электропривода / В. М. Степанов, Ю. И. Горелов // Известия Тульского государственного университета. Серия : Технические науки. - Тула, 2010. - Вып. 3, ч. 4. - С. 220-224.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Определение уровня и показателей конструктивной и функциональной надежности в системах электроснабжения автоматизированного электропривода / В. М. Степанов, Ю. И. Горелов // Известия Тульского государственного университета. Серия : Технические науки. - Тула, 2010. - Вып. 3, ч. 4.  - С. 216-220.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Степанов, В. М. Система рекуперации многодвигательных подъемно-транспортных механизмов и машин / В. М. Степанов, С. В. Кузьмина // Известия Тульского государственного университета. Серия : Технические науки. - Тула, 2010. - Вып. 3, ч. 4. - С. 175-177.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   Степанов, В. М. Современные прикладные аспекты качества электрической энергии / В. М. Степанов, А. В. Фомин // Известия Тульского государственного университета. Серия : Технические науки. - Тула, 2010. - Вып. 3, ч. 4. - С. 140-150.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    Степанов, В. М. Энергосбережение средствами электропривода в различных технологиях / В. М. Степанов // Известия Тульского государственного университета. Серия : Технические науки. - Тула, 2010. - Вып. 3, ч. 1. - С. 28-34.</a:t>
            </a: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3794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63"/>
            <a:ext cx="8329613" cy="6072187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   Рябчиков, Р. В. Анализ надежности принципиальных схем распределительных устройств 110 кВ подстанций ЕНЭС / Р. В. Рябчиков, В. М. Степанов // Известия Тульского государственного университета. Серия : Технические науки. - Тула, 2011. - Вып. 6, ч. 1. - С. 71-73.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   	Степанов, В. М. Анализ технических решений по рекуперации электрической энергии / В. М. Степанов, С. В. Котеленко // Известия Тульского государственного университета. Серия : Технические науки. - Тула, 2011. - Вып. 6, ч. 1. - С. 152-158.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Степанов, В. М. Диагностика технического состояния силовых кабельных линий напряжением 35...500 кВ / В. М. Степанов, П. А. Борисов // Известия Тульского государственного университета. Серия : Технические науки. - Тула, 2011. - Вып. 6, ч. 1. - С. 66-70.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    Степанов, В. М. Моделирование переходных процессов в системе реактивно-вентильного электродвигателя солнечных батарей / В. М. Степанов, Нго Сян Кыонг // Известия Тульского государственного университета. Серия : Технические науки. - Тула, 2011. - Вып. 6, ч. 1. - С. 169-172.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Степанов, В. М. Моделирование режима рекуперации в многодвигательных подъемно-транспортных механизмах / В. М. Степанов, С. В. Котеленко // Известия Тульского государственного университета. Серия : Технические науки. - Тула, 2011. - Вып. 6, ч. 1. - С. 158-165.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  Степанов, В. М. Обобщенная математическая модель вибрационных грохотов / В. М. Степанов, До Ньы И // Известия Тульского государственного университета. Серия : Технические науки. - Тула, 2011. - Вып. 6, ч. 1. - С. 246-251.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258175" cy="61261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БИОГРАФИЯ</a:t>
            </a:r>
          </a:p>
        </p:txBody>
      </p:sp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357188" y="642938"/>
            <a:ext cx="8358187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Степанов Владимир Михайлович родился 31.10.1944г. в г. Богородицке Тульской области. В 1967 г. окончил ТулПИ, в 1967-1973 гг. работал ассистентом, старшим преподавателем каф. автоматизации производственных процессов. В 1973-1976 гг. аспирант, в 1978-1992 гг. доцент, с 1992 г. зав. кафедрой гидравлических машин и автоматизации производственных процессов. В 1992-1999 гг. зав. кафедрой электромеханического оборудования, а с 1999 г. зав. кафедрой энергетических и санитарно-технических систем и оборудования. С 2001 г. директор учебно-технического центра «Энергоэффективность». С 1994 г. кандидат технических наук, с 1995 г. доктор технических наук.</a:t>
            </a:r>
          </a:p>
          <a:p>
            <a:pPr indent="449263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В. М. Степанов является Академиком Академии электротехнических наук РФ и Муниципальной академии РФ, председателем Тульского регионального отделения Академии электротехнических наук РФ. Член экспертного Совета ВАК России с 1997 г. Член научно-методических Советов УМО по энергетическим и электротехническим специальностям, член Региональной энергетической комиссии при Администрации Тульской области, член научно-технического Совета Минобразования и науки РФ по программе «Энергосбережение в Минобразовании России».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8258175" cy="6357938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Подготовка и переподготовка инженерных и научных кадров в области энергоресурсосбережения / В. М. Степанов, В. С. Косырихин // Известия Тульского государственного университета. Серия : Технические науки. - Тула, 2011. - Вып. 6, ч. 1. – С. 265-269.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 Степанов, В. М. Поперечная компенсация реактивной мощности при аргонодуговых термических процессах / В. М. Степанов, Т. Ю. Фрозинова // Известия Тульского государственного университета. Серия : Технические науки. - Тула, 2011. - Вып. 6, ч. 1. - С. 270-273.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    Степанов, В. М. Технические решения по диагностике силовых трансформаторов / В. М. Степанов, К. А. Андреев // Известия Тульского государственного университета. Серия : Технические науки. - Тула, 2011. - Вып. 6, ч. 1. - С. 74-81.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   Степанов, В. М. Обеспечение надежного функционирования узла связи компьютерной сети Тульского государственного университета / В. М. Степанов, А. Н. Мерцалов, А. М. Мусатов // Известия Тульского государственного университета. Серия : Технические науки. - Тула, 2014. - Вып. 1. - С. 242-249.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    Степанов, В. М. Организация системы электроснабжения узла связи компьютерной сети Тульского государственного университета / В. М. Степанов, А. Н. Мерцалов, А. М. Мусатов // Известия Тульского государственного университета. Серия : Технические науки. - Тула, 2014. - Вып. 1. - С. 234-241.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Фролов, В. В. Структура образовательного процесса по энергосбережению и энергоэффективности / В. В. Фролов, Н. Н. Нурахов, В. М. Степанов // Известия Тульского государственного университета. Серия : Технические науки. - Тула, 2014. - Вып. 4. - С. 139-143.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258175" cy="685800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10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11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Анализ и решение задач тепло- и массообмена в зданиях и сооружениях / В. М. Степанов, В. П. Горшенин // Известия Тульского государственного университета. Серия : Электроснабжение, электрооборудование и энергосбережение. – Тула, 2004. - С. 193-204. 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Применение управляемых реакторов как средство сокращения затрат / В. М. Степанов, Д. Е. Бурыкин, О. В. Демина // Известия Тульского государственного университета. Серия : Электроснабжение, электрооборудование и энергосбережение. - Тула, 2004. - С. 164-168.</a:t>
            </a:r>
            <a:endParaRPr lang="ru-RU" sz="1600" b="1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   Степанов, В. М. Прогнозирование надежности электроэнергетических систем на основе технической диагностики / В. М. Степанов, О. А. Ахунжанова // Известия Тульского государственного университета. Серия : Электроснабжение, электрооборудование и энергосбережение. - Тула, 2004. - С. 161-163.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	Степанов, В. М. Энергосберегающие технологии в системах коммунального теплоснабжения / В. М. Степанов, В. М. Вислогузов // Известия Тульского государственного университета. Серия : Электроснабжение, электрооборудование и энергосбережение. - Тула, 2004. -  С. 169-184.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Математическая формулировка и решение задачи управления насосными агрегатами 1-го и 2-го подъема с аккумулирующими емкостями / В. М. Степанов [и др.] // Известия Тульского государственного университета. Серия : Электроснабжение, электрооборудование и энергосбережение. - Тула, 2006. - Вып. 2. - С. 233-243.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13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Font typeface="Arial" charset="0"/>
              <a:buNone/>
            </a:pPr>
            <a:endParaRPr lang="ru-RU" sz="13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63" y="285750"/>
            <a:ext cx="8329612" cy="6357938"/>
          </a:xfrm>
        </p:spPr>
        <p:txBody>
          <a:bodyPr rtlCol="0">
            <a:normAutofit fontScale="92500" lnSpcReduction="20000"/>
          </a:bodyPr>
          <a:lstStyle/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Математическое моделирование переходных процессов в трубопроводе / В. М. Степанов [и др.] // Известия Тульского государственного университета. Серия : Электроснабжение, электрооборудование и энергосбережение. – Тула, 2006. -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2. - С. 246-250.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Описание гидравлической системы 1-го и 2-го подъема ВЗС "Петровский" Алексинского МУП ВКХ / В. М. Степанов [и др.] // Известия Тульского государственного университета. Серия : Электроснабжение, электрооборудование и энергосбережение. - Тула, 2006. -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2. - С. 250-252.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Слатинова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М. Н. Анализ и определение зависимостей для оценки кодовых потерь электроэнергии в кабельных линиях городских электросетей / М. Н.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Слатинова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В. М. Степанов // Известия Тульского государственного университета. Серия : Электроснабжение, электрооборудование и энергосбережение. – Тула, 2006. -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2. - С. 190-194. 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Слатинова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М. Н. О влиянии коммерческих потерь на общую динамику потерь электроэнергии а электросетях / М. Н.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Слатинова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В. М. Степанов // Известия Тульского государственного университета. Серия : Электроснабжение, электрооборудование и энергосбережение. – Тула, 2006. -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2. - С. 194-198.</a:t>
            </a:r>
            <a:endParaRPr lang="ru-RU" sz="1700" b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   Степанов, В. М.  Влияние понижения температуры теплоносителя на работу системы отопления / В. М. Степанов, Д. А.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Евтюхин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// Известия Тульского государственного университета. Серия : Электроснабжение, электрооборудование и энергосбережение. – Тула, 2006. -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Вып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 2. - С. 252-256.</a:t>
            </a: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700" b="1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 fontAlgn="auto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63"/>
            <a:ext cx="8258175" cy="6000750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К вопросу исследования режимов параллельной работы насосов в системе насосная станция-водопроводная сеть / В. М. Степанов, О. В. Терешина // Известия Тульского государственного университета. Серия : Электроснабжение, электрооборудование и энергосбережение. – Тула, 2006. - Вып. 2. - С. 256-258.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Методы прогнозирования взаимосвязанных процессов в электроэнеретике и моделирование биржевых торгов / В. М. Степанов, В. В. Володин // Известия Тульского государственного университета. Серия : Электроснабжение, электрооборудование и энергосбережение. – Тула, 2006. - Вып. 2. - С. 198-204.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  	Степанов, В. М. Планирование оптимальных режимов в условиях оптового рынка электроэнергии переходного периода (ОРЭПП / В. М. Степанов, В. В. Володин // Известия Тульского государственного университета. Серия : Электроснабжение, электрооборудование и энергосбережение. - Тула, 2006. - Вып. 2. - С. 205-214.</a:t>
            </a:r>
            <a:endParaRPr lang="ru-RU" sz="1600" b="1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14375" y="428625"/>
            <a:ext cx="8001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Автор 348 научных трудов, в т. ч. 28 монографий, 23 учебных пособий, 38 авторских свидетельств и патентов на изобретения. Научный консультант и руководитель 3 докторских и 54 кандидатских диссертаций. Председатель и член докторских и кандидатских диссертационных советов. </a:t>
            </a:r>
          </a:p>
          <a:p>
            <a:pPr indent="449263" algn="just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Участник X Международного Энергетического Форума «ТЭК России в XXI веке» в 2012 г. Москве. Участник Международного Электроэнергетического форума UPGrid «Электросетевой комплекс. Инновации. Развитие» проводимого в г. Москве в МВЦ «Крокус ЭКСПО». </a:t>
            </a:r>
          </a:p>
          <a:p>
            <a:pPr indent="449263" algn="just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Участник XI Международного Энергетического Форума «ТЭК России в XXI веке» в г. Москве, ЦВК «Экспоцентр» в 2013 г. По результатам XI Международного Энергетического Форума «ТЭК России в XXI веке» награжден медалью.</a:t>
            </a:r>
          </a:p>
          <a:p>
            <a:pPr indent="449263" algn="just"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00063" y="642938"/>
            <a:ext cx="81438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eaLnBrk="0" hangingPunct="0"/>
            <a:r>
              <a:rPr lang="ru-RU" sz="2000">
                <a:latin typeface="Times New Roman" pitchFamily="18" charset="0"/>
                <a:cs typeface="Times New Roman" pitchFamily="18" charset="0"/>
              </a:rPr>
              <a:t>Почетный работник высшего профессионального образования РФ, заслуженный работник высшей школы РФ. Награжден медалью Министерства внутренних дел РФ «200 лет МВД России», медалью «К 100-летию М.А. Шолохова», медалью «Высшее общественное признание РФ». Лауреат Государственной Премии Правительства РФ в области науки и техники.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296863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книги</a:t>
            </a:r>
          </a:p>
        </p:txBody>
      </p:sp>
      <p:sp>
        <p:nvSpPr>
          <p:cNvPr id="19458" name="Содержимое 3"/>
          <p:cNvSpPr>
            <a:spLocks noGrp="1"/>
          </p:cNvSpPr>
          <p:nvPr>
            <p:ph sz="half" idx="2"/>
          </p:nvPr>
        </p:nvSpPr>
        <p:spPr>
          <a:xfrm>
            <a:off x="2357438" y="857250"/>
            <a:ext cx="6329362" cy="5572125"/>
          </a:xfrm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Выпускная квалификационная работа по специальности 140604 Электропривод и автоматика промышленных установок и технологических комплексов : метод. рук. / В. М. Степанов, О. А. Кузнецова, В. А. Сушкин ; под ред. В. М. Степанова. - Тула : Изд-во ТулГУ, 2010. - 74 с.</a:t>
            </a:r>
          </a:p>
          <a:p>
            <a:pPr algn="just">
              <a:buFont typeface="Arial" charset="0"/>
              <a:buNone/>
            </a:pPr>
            <a:endParaRPr lang="ru-RU" sz="1600" smtClean="0">
              <a:hlinkClick r:id="rId2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Моделирование и синтез электротехнических комплексов " Система электроснабжения - статический тиристорный компенсатор - дуговая сталеплавильная печь" : монография / В. М. Степанов, А. В. Фомин. - Тула : Изд-во ТулГУ, 2010. - 63 с.</a:t>
            </a:r>
          </a:p>
          <a:p>
            <a:pPr algn="just">
              <a:buFont typeface="Arial" charset="0"/>
              <a:buNone/>
            </a:pPr>
            <a:endParaRPr lang="ru-RU" sz="1600" b="1" u="sng" smtClean="0">
              <a:hlinkClick r:id="rId3"/>
            </a:endParaRPr>
          </a:p>
          <a:p>
            <a:pPr algn="just">
              <a:buFont typeface="Arial" charset="0"/>
              <a:buNone/>
            </a:pPr>
            <a:endParaRPr lang="ru-RU" sz="1600" b="1" u="sng" smtClean="0">
              <a:hlinkClick r:id="rId3"/>
            </a:endParaRP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Общая энергетика : учебно-метод. пособие / В. М. Степанов, В. Ю. Карницкий. - Тула : Изд-во ТулГУ, 2012. - 134 с.</a:t>
            </a: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R:\ОТДЕЛЫ\АГЛ\СТЕПАНОВ\Выпускная работа по специальност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0063" y="857250"/>
            <a:ext cx="1247775" cy="1785938"/>
          </a:xfrm>
        </p:spPr>
      </p:pic>
      <p:pic>
        <p:nvPicPr>
          <p:cNvPr id="19460" name="Picture 3" descr="R:\ОТДЕЛЫ\АГЛ\СТЕПАНОВ\Моделирование и синтез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3" y="2786063"/>
            <a:ext cx="1214437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R:\ОТДЕЛЫ\АГЛ\СТЕПАНОВ\Общая энергети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4643438"/>
            <a:ext cx="117475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482" name="Содержимое 3"/>
          <p:cNvSpPr>
            <a:spLocks noGrp="1"/>
          </p:cNvSpPr>
          <p:nvPr>
            <p:ph sz="half" idx="2"/>
          </p:nvPr>
        </p:nvSpPr>
        <p:spPr>
          <a:xfrm>
            <a:off x="1928813" y="714375"/>
            <a:ext cx="6757987" cy="5715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Степанов, В. М. Передача и распределение электроэнергии, расчеты линий электропередач и электрических сетей / В. М. Степанов, В. С. Косырихин. - Тула : Изд-во ТулГУ,  2008. - 186 с. </a:t>
            </a:r>
          </a:p>
          <a:p>
            <a:pPr>
              <a:buFont typeface="Arial" charset="0"/>
              <a:buNone/>
            </a:pPr>
            <a:endParaRPr lang="ru-RU" b="1" u="sng" smtClean="0">
              <a:hlinkClick r:id="rId2"/>
            </a:endParaRPr>
          </a:p>
          <a:p>
            <a:pPr>
              <a:buFont typeface="Arial" charset="0"/>
              <a:buNone/>
            </a:pPr>
            <a:endParaRPr lang="ru-RU" b="1" u="sng" smtClean="0">
              <a:hlinkClick r:id="rId2"/>
            </a:endParaRP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 Степанов, В. М. Проектирование цеховых трансформаторных подстанций : учеб. пособие для вузов / В. М. Степанов, В. С. Косырихин, Н. М. Меркулов. - Тула : Изд-во ТулГУ, 2004. – 60 с.</a:t>
            </a:r>
          </a:p>
          <a:p>
            <a:pPr>
              <a:buFont typeface="Arial" charset="0"/>
              <a:buNone/>
            </a:pPr>
            <a:endParaRPr lang="ru-RU" sz="1600" b="1" u="sng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Arial" charset="0"/>
              <a:buNone/>
            </a:pPr>
            <a:endParaRPr lang="ru-RU" sz="1600" b="1" u="sng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>
              <a:buFont typeface="Arial" charset="0"/>
              <a:buNone/>
            </a:pPr>
            <a:endParaRPr lang="ru-RU" sz="1600" b="1" u="sng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Проектирование систем внутрицехового электроснабжения промышленных предприятий : учеб. пособие для вузов / В. М. Степанов, В. С. Косырихин, Н. М. Меркулов. - Тула : Изд-во ТулГУ, 2004. – 86 с. </a:t>
            </a:r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0483" name="Picture 2" descr="R:\ОТДЕЛЫ\АГЛ\СТЕПАНОВ\Передача и распределение электроэнерги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5" y="714375"/>
            <a:ext cx="1233488" cy="1743075"/>
          </a:xfrm>
        </p:spPr>
      </p:pic>
      <p:pic>
        <p:nvPicPr>
          <p:cNvPr id="20484" name="Picture 4" descr="R:\ОТДЕЛЫ\АГЛ\СТЕПАНОВ\Проектир.цеховых трансформ.подстанц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2643188"/>
            <a:ext cx="1260475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R:\ОТДЕЛЫ\АГЛ\СТЕПАНОВ\Проектирование систем внутрицехового эл-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4643438"/>
            <a:ext cx="1214438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3"/>
          <p:cNvSpPr>
            <a:spLocks noGrp="1"/>
          </p:cNvSpPr>
          <p:nvPr>
            <p:ph sz="half" idx="2"/>
          </p:nvPr>
        </p:nvSpPr>
        <p:spPr>
          <a:xfrm>
            <a:off x="2143125" y="571500"/>
            <a:ext cx="6615113" cy="58578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Различные подходы к оптимизации сложных электромеханических систем : монография / В. М. Степанов, Т. А. Маркова, И. Н. Серегин. - Тула : Изд-во ТулГУ, 2005. – 188 с.</a:t>
            </a: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smtClean="0"/>
              <a:t> 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	Степанов, В. М. Расчет и проектирование систем промышленного электроснабжения / В. М. Степанов, В. С. Косырихин. - Тула : Изд-во ТулГУ, 2006. – 100 с.</a:t>
            </a:r>
          </a:p>
          <a:p>
            <a:pPr algn="just"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   Степанов, В. М. Расчёт и проектирование электрических сетей и систем / В. М. Степанов, В. С. Косырихин. - Тула : Изд-во ТулГУ, 2014. - 351 с.</a:t>
            </a:r>
          </a:p>
          <a:p>
            <a:pPr>
              <a:buFont typeface="Arial" charset="0"/>
              <a:buNone/>
            </a:pP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R:\ОТДЕЛЫ\АГЛ\СТЕПАНОВ\Различные подход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642938"/>
            <a:ext cx="1285875" cy="1830387"/>
          </a:xfrm>
        </p:spPr>
      </p:pic>
      <p:pic>
        <p:nvPicPr>
          <p:cNvPr id="21507" name="Picture 9" descr="R:\ОТДЕЛЫ\АГЛ\СТЕПАНОВ\Расчет и пректир. систем пром. эл.снабже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714625"/>
            <a:ext cx="12461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1" descr="R:\ОТДЕЛЫ\АГЛ\СТЕПАНОВ\Расчет и проект.электрич.сете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714875"/>
            <a:ext cx="1285875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3"/>
          <p:cNvSpPr>
            <a:spLocks noGrp="1"/>
          </p:cNvSpPr>
          <p:nvPr>
            <p:ph sz="half" idx="2"/>
          </p:nvPr>
        </p:nvSpPr>
        <p:spPr>
          <a:xfrm>
            <a:off x="2143125" y="642938"/>
            <a:ext cx="6543675" cy="5715000"/>
          </a:xfrm>
        </p:spPr>
        <p:txBody>
          <a:bodyPr/>
          <a:lstStyle/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Степанов, В. М. Расчет и проектирование систем электроснабжения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учеб.-метод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пособие по дипломному проектированию / В. М. Степанов,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Косырихин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2005. - 95 с. </a:t>
            </a:r>
          </a:p>
          <a:p>
            <a:pPr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Степанов, В. М. Расчет и проектирование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электропитающих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 и электрических сетей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учеб.-метод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пособие по курсовому и дипломному проектированию / В. М. Степанов,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Косырихин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2006. - 80 с.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Степанов, В. М. Расчёт и проектирование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электропитающих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систем : монография / В. М. Степанов,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Косырихин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2010. - 351 с.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3" descr="R:\ОТДЕЛЫ\АГЛ\СТЕПАНОВ\Расчет и проектир. с-м электроснабжения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714375"/>
            <a:ext cx="1289050" cy="1785938"/>
          </a:xfrm>
        </p:spPr>
      </p:pic>
      <p:pic>
        <p:nvPicPr>
          <p:cNvPr id="22531" name="Picture 4" descr="R:\ОТДЕЛЫ\АГЛ\СТЕПАНОВ\Расчет и проектирова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643188"/>
            <a:ext cx="13319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R:\ОТДЕЛЫ\АГЛ\СТЕПАНОВ\Расчет и проектирование электропит. систе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714875"/>
            <a:ext cx="1308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3"/>
          <p:cNvSpPr>
            <a:spLocks noGrp="1"/>
          </p:cNvSpPr>
          <p:nvPr>
            <p:ph sz="half" idx="2"/>
          </p:nvPr>
        </p:nvSpPr>
        <p:spPr>
          <a:xfrm>
            <a:off x="2143125" y="571500"/>
            <a:ext cx="6543675" cy="58578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Степанов, В. М. Сборник лабораторных работ по дисциплине "Релейная защита и автоматизация систем электроснабжения" / В. М. Степанов, С. В. Ершов.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2014. - 157 с.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Степанов, В. М. Система управления производственными активами в структуре межрегиональных и региональных распределительных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электросетевых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компаний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учеб.-метод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пособие / В. М. Степанов,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Косырихин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2014. - 62 с. 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Степанов, В. М. Системы электроснабжения промышленных предприятий 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учеб.-метод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пособие / В. М. Степанов, В. С.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Косырихин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- Тула : Изд-во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ТулГУ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2010. - 368 с.</a:t>
            </a:r>
          </a:p>
          <a:p>
            <a:pPr algn="just">
              <a:buFont typeface="Arial" charset="0"/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R:\ОТДЕЛЫ\АГЛ\СТЕПАНОВ\Релейная защит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571500"/>
            <a:ext cx="1357312" cy="1928813"/>
          </a:xfrm>
        </p:spPr>
      </p:pic>
      <p:pic>
        <p:nvPicPr>
          <p:cNvPr id="23555" name="Picture 3" descr="R:\ОТДЕЛЫ\АГЛ\СТЕПАНОВ\С-ма управления произвоств.актив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643188"/>
            <a:ext cx="1357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R:\ОТДЕЛЫ\АГЛ\СТЕПАНОВ\С-мы электроснабжения пром. предприят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4757738"/>
            <a:ext cx="1357312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1184</TotalTime>
  <Words>1601</Words>
  <Application>Microsoft Office PowerPoint</Application>
  <PresentationFormat>Экран (4:3)</PresentationFormat>
  <Paragraphs>214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 Unicode MS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книги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TulGU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bi6io</dc:creator>
  <cp:lastModifiedBy>sysadmin</cp:lastModifiedBy>
  <cp:revision>341</cp:revision>
  <dcterms:created xsi:type="dcterms:W3CDTF">2014-11-24T12:53:17Z</dcterms:created>
  <dcterms:modified xsi:type="dcterms:W3CDTF">2015-11-19T08:08:31Z</dcterms:modified>
</cp:coreProperties>
</file>