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86" r:id="rId11"/>
    <p:sldId id="264" r:id="rId12"/>
    <p:sldId id="266" r:id="rId13"/>
    <p:sldId id="287" r:id="rId14"/>
    <p:sldId id="288" r:id="rId15"/>
    <p:sldId id="289" r:id="rId16"/>
    <p:sldId id="268" r:id="rId17"/>
    <p:sldId id="269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90" r:id="rId27"/>
    <p:sldId id="29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8" autoAdjust="0"/>
    <p:restoredTop sz="99567" autoAdjust="0"/>
  </p:normalViewPr>
  <p:slideViewPr>
    <p:cSldViewPr>
      <p:cViewPr>
        <p:scale>
          <a:sx n="74" d="100"/>
          <a:sy n="74" d="100"/>
        </p:scale>
        <p:origin x="-2694" y="-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E2ABD1-C708-4F54-AFDD-337043668E55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A68BC3-D32D-430E-BBE9-1B66B4D50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712ACD-8D8C-4D64-BDEC-5689333B08D8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CF3F62-EC69-4B32-A8A4-29C98156B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222A68-8A84-458F-9D00-788F558DB2D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ED461-E874-43BA-A08C-C079964B1DEA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17BB9-4331-4E4C-A59D-AB283E9A0C67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39A39E-5297-4131-8D3E-216F1B5236B9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4AF222-4FD1-4BE0-B33B-11C0C011CBEF}" type="slidenum">
              <a:rPr lang="ru-RU" sz="1200"/>
              <a:pPr algn="r"/>
              <a:t>26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813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516C82-B872-46A7-AA07-8BEE2F8002A4}" type="slidenum">
              <a:rPr lang="ru-RU" sz="1200"/>
              <a:pPr algn="r"/>
              <a:t>27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C50C-C022-4436-AA5B-B2A05EEFBE69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8A8BBC-25EC-4786-9DE8-43D17CCAA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29C52-5344-4FA9-995E-61008BD9890B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A814D-5AD0-4E27-AF1B-97CD3D45C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B0CA-15CA-40C8-9728-804693247D60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113D-BCDB-4CFD-BA82-B2B875A04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CDDF-D758-40B1-A6D8-479D155BE3EC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E392-3935-4A88-A790-FA6F20357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5CE6B-41EB-45B4-B7BC-03B81CE05F59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DD19-C48E-430B-A237-B48B1618E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AF273-C911-439A-B98B-BB65262E48EF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2921D-CE86-4843-8697-6DDAF4040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B2808C-DBFE-4139-8A06-2F2EF6169BFC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70F76F-38C7-4ADF-8C6E-E4FA52D0C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85E0-2E86-4755-8513-8D464FC6DAF6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9170-96B8-4D2D-AC6F-8002A9FE7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6CB6-CD6B-40D8-96BB-58093BD465B7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041E-9707-41EB-AC9D-ABB5552B7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B51E-C3A8-4B8A-A029-9F2BD54A9592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38BAC-A80B-49F6-B8FA-C4524A0F7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873A-DD50-48E7-ACD2-887FE3545C9F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52EDD-85B7-4F7A-A1A2-B0AFEBC31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AECE6EF0-3123-4982-96E9-0077380AB530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B4A5CB8-08DB-4EE8-A18E-DB0177440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77" r:id="rId3"/>
    <p:sldLayoutId id="2147483678" r:id="rId4"/>
    <p:sldLayoutId id="2147483685" r:id="rId5"/>
    <p:sldLayoutId id="2147483686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Сапожников Владимир Григорь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643063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643313" y="714375"/>
            <a:ext cx="50006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90440" bIns="190440" anchor="ctr">
            <a:spAutoFit/>
          </a:bodyPr>
          <a:lstStyle/>
          <a:p>
            <a:pPr algn="ctr"/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Сапожников Владимир Григорьевич</a:t>
            </a:r>
            <a:endParaRPr lang="ru-RU" sz="5400" b="1" i="1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>
              <a:latin typeface="Georgia" pitchFamily="18" charset="0"/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3857625" y="3643313"/>
            <a:ext cx="4572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i="1">
                <a:latin typeface="Times New Roman" pitchFamily="18" charset="0"/>
                <a:cs typeface="Times New Roman" pitchFamily="18" charset="0"/>
              </a:rPr>
              <a:t>доктор медицинских наук, профессор, </a:t>
            </a:r>
          </a:p>
          <a:p>
            <a:pPr algn="ctr"/>
            <a:r>
              <a:rPr lang="ru-RU" sz="2200" i="1">
                <a:latin typeface="Times New Roman" pitchFamily="18" charset="0"/>
                <a:cs typeface="Times New Roman" pitchFamily="18" charset="0"/>
              </a:rPr>
              <a:t>заведующий кафедрой педиатрии Медицинского института ТулГУ,</a:t>
            </a:r>
          </a:p>
          <a:p>
            <a:pPr algn="ctr"/>
            <a:r>
              <a:rPr lang="ru-RU" sz="2200" i="1">
                <a:latin typeface="Times New Roman" pitchFamily="18" charset="0"/>
                <a:cs typeface="Times New Roman" pitchFamily="18" charset="0"/>
              </a:rPr>
              <a:t>Почетный работник высшего профессионального образования РФ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R:\ОТДЕЛЫ\АГЛ\Сапожников\ситуацион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644900"/>
            <a:ext cx="1841500" cy="263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2771775" y="4005263"/>
            <a:ext cx="55006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Ситуационные задачи для госэкзамена по педиатрии : учеб. пособие /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В. Г. Сапожников, Т. Н. Кожевникова. - Тула : Тульский полиграфист, 2000. – 32 с. 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Учебное пособие предназначено для студентов медицинского факультета университета, клинических интернов, ординаторов.</a:t>
            </a:r>
          </a:p>
        </p:txBody>
      </p:sp>
      <p:pic>
        <p:nvPicPr>
          <p:cNvPr id="25603" name="Picture 2" descr="R:\ОТДЕЛЫ\АГЛ\Сапожников\примерн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908050"/>
            <a:ext cx="2055812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2"/>
          <p:cNvSpPr>
            <a:spLocks noGrp="1" noChangeArrowheads="1"/>
          </p:cNvSpPr>
          <p:nvPr>
            <p:ph type="body" idx="1"/>
          </p:nvPr>
        </p:nvSpPr>
        <p:spPr>
          <a:xfrm>
            <a:off x="2643188" y="3857625"/>
            <a:ext cx="6043612" cy="2716213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1600" smtClean="0">
                <a:latin typeface="Arial" charset="0"/>
              </a:rPr>
              <a:t>.</a:t>
            </a:r>
          </a:p>
        </p:txBody>
      </p:sp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468313" y="1071563"/>
            <a:ext cx="57594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</a:rPr>
              <a:t>Сапожников, В. Г. Примерные ситуационные задачи и тесты по педиатрии : учеб. пособие / В. Г. Сапожников, Г. В. Бурмыкина. – Тула :  Автограф, 2003. – 60 с.</a:t>
            </a:r>
          </a:p>
          <a:p>
            <a:r>
              <a:rPr lang="ru-RU"/>
              <a:t>	</a:t>
            </a:r>
            <a:r>
              <a:rPr lang="ru-RU" sz="1600">
                <a:latin typeface="Times New Roman" pitchFamily="18" charset="0"/>
              </a:rPr>
              <a:t>Учебное пособие предназначено для самостоятельной работы студентов медицинского факультета университета, клинических интернов, ординаторов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4"/>
          <p:cNvSpPr>
            <a:spLocks noChangeArrowheads="1"/>
          </p:cNvSpPr>
          <p:nvPr/>
        </p:nvSpPr>
        <p:spPr bwMode="auto">
          <a:xfrm>
            <a:off x="539750" y="908050"/>
            <a:ext cx="5429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Современные аспекты судебной медицины в юридической практике : монография / А. Г. Сапожников, Л. Б. Истомина, В. Г. Сапожников. – Тула : Изд-во ТулГУ, 2006. – 244 с.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Монография посвящена актуальным вопросам судебной медицины, рассматриваемым по программе юридических вузов МВД и МЮ РФ.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3" descr="R:\ОТДЕЛЫ\АГЛ\Сапожников\современные аспек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836613"/>
            <a:ext cx="17907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R:\ОТДЕЛЫ\АГЛ\Сапожников\современн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3860800"/>
            <a:ext cx="17684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2771775" y="3716338"/>
            <a:ext cx="55721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Современные методы диагностики и лечения гастродуоденальной патологии у детей : монография / В. Г. Сапожников. –   Архангельск : Правда Севера, 1997. - 263 с. 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монографии подробно рассматриваются все известные в России и за рубежом методы диагностики и лечения патологии пищевода, желудка, двенадцатиперстной кишки, поджелудочной железы, желчевыводящих путей у детей.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R:\ОТДЕЛЫ\АГЛ\Сапожников\судеб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765175"/>
            <a:ext cx="1741487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539750" y="765175"/>
            <a:ext cx="5715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А. Г. Судебная психиатрия в юридической практике : монография / А. Г. Сапожников, М. А. Лапицкий, В. Г. Сапожников. - 3-е изд., перераб. и доп. – Тула : Изд-во ТулГУ, 2013. - 112 с.</a:t>
            </a:r>
            <a:r>
              <a:rPr lang="ru-RU"/>
              <a:t> </a:t>
            </a:r>
          </a:p>
          <a:p>
            <a:pPr algn="just"/>
            <a:r>
              <a:rPr lang="ru-RU"/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Монография содержит изложение основных разделов судебной психиатрии. Книга предназначена для практикующих юристов, работников прокуратуры, суда.</a:t>
            </a:r>
            <a:endParaRPr lang="ru-RU"/>
          </a:p>
          <a:p>
            <a:pPr algn="just"/>
            <a:r>
              <a:rPr lang="ru-RU"/>
              <a:t>	</a:t>
            </a:r>
          </a:p>
        </p:txBody>
      </p:sp>
      <p:pic>
        <p:nvPicPr>
          <p:cNvPr id="27651" name="Picture 2" descr="R:\ОТДЕЛЫ\АГЛ\Сапожников\Эхограф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" y="3716338"/>
            <a:ext cx="1889125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2"/>
          <p:cNvSpPr>
            <a:spLocks noChangeArrowheads="1"/>
          </p:cNvSpPr>
          <p:nvPr/>
        </p:nvSpPr>
        <p:spPr bwMode="auto">
          <a:xfrm>
            <a:off x="2771775" y="3573463"/>
            <a:ext cx="57150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 Эхография при труднодиагностируемой патологии у детей / В. Г. Сапожников, А. Н. Заблодский, Н. И. Сапожникова. – Архангельск : Изд- во Арх. Мед. Академии, 1996. - 117 с.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монографии описана эхографическая картина при различных труднодиагностируемых другими методами исследования заболеваний органов брюшной полости, забрюшинного пространства, малого таза, опорно-двигательного аппарата у детей.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R:\ОТДЕЛЫ\АГЛ\Сапожников\социальное здоровье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20713"/>
            <a:ext cx="1922462" cy="2736850"/>
          </a:xfrm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2627313" y="765175"/>
            <a:ext cx="57150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Социальное здоровье населения : энцикл. слов. / под ред. Л. Б. Истоминой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- М. ; Тула, 2005. – 230 с. 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Энциклопедический словарь объединяет целый ряд понятий по вопросам социального здоровья в медико-социальном плане, в направлении социальной работы, социальной педагогике, профилактики заболеваний.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Прямоугольник 8"/>
          <p:cNvSpPr>
            <a:spLocks noChangeArrowheads="1"/>
          </p:cNvSpPr>
          <p:nvPr/>
        </p:nvSpPr>
        <p:spPr bwMode="auto">
          <a:xfrm>
            <a:off x="2268538" y="3500438"/>
            <a:ext cx="4522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РЕДАКЦИОННАЯ ДЕЯТЕЛЬНОСТЬ</a:t>
            </a:r>
            <a:endParaRPr lang="ru-RU" b="1"/>
          </a:p>
        </p:txBody>
      </p:sp>
      <p:pic>
        <p:nvPicPr>
          <p:cNvPr id="29700" name="Picture 5" descr="R:\ОТДЕЛЫ\АГЛ\Сапожников\сборник материалов 2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005263"/>
            <a:ext cx="1876425" cy="2632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9701" name="Прямоугольник 7"/>
          <p:cNvSpPr>
            <a:spLocks noChangeArrowheads="1"/>
          </p:cNvSpPr>
          <p:nvPr/>
        </p:nvSpPr>
        <p:spPr bwMode="auto">
          <a:xfrm>
            <a:off x="684213" y="4286250"/>
            <a:ext cx="5643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Первые Тульские педиатрические чтения : сб. материалов Всерос. науч.-практ. конф. с международ. участием / под ред. В. Г. Сапожникова. - Тула, 2001. – 229 с.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R:\ОТДЕЛЫ\АГЛ\Сапожников\вторые тульск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18621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928938" y="1357313"/>
            <a:ext cx="5643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Вторые Тульские педиатрические чтения : сб. материалов Всерос. науч.-практ. конф.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/ под. общ. ред. В. Г. Сапожникова. - Тула : Изд-во ТулГУ, 2003. - 132 с.</a:t>
            </a: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684213" y="4365625"/>
            <a:ext cx="5572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Третьи Тульские педиатрические чтения : сб. материалов Междунар. науч.-практ. конф. / под общ. ред. В. Г. Сапожникова. – Тула : Изд-во ТулГУ, 2007. – 168 с.</a:t>
            </a:r>
          </a:p>
        </p:txBody>
      </p:sp>
      <p:pic>
        <p:nvPicPr>
          <p:cNvPr id="30724" name="Picture 4" descr="R:\ОТДЕЛЫ\АГЛ\Сапожников\третьи тульск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789363"/>
            <a:ext cx="1881188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R:\ОТДЕЛЫ\АГЛ\Сапожников\задачи тестов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17954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4"/>
          <p:cNvSpPr>
            <a:spLocks noChangeArrowheads="1"/>
          </p:cNvSpPr>
          <p:nvPr/>
        </p:nvSpPr>
        <p:spPr bwMode="auto">
          <a:xfrm>
            <a:off x="2771775" y="1000125"/>
            <a:ext cx="5643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Задачи тестового контроля по педиатрии для студентов лечебного факультета : метод. рекомендации / под ред. В. Г. Сапожникова. - Тула, 2012. - 55 с. </a:t>
            </a: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1692275" y="3213100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СТАТЬИ</a:t>
            </a:r>
          </a:p>
          <a:p>
            <a:pPr algn="ctr"/>
            <a:r>
              <a:rPr lang="ru-RU" b="1"/>
              <a:t> </a:t>
            </a:r>
            <a:r>
              <a:rPr lang="ru-RU" b="1">
                <a:latin typeface="Times New Roman" pitchFamily="18" charset="0"/>
              </a:rPr>
              <a:t>В ПРОФЕССИОНАЛЬНЫХ СБОРНИКАХ</a:t>
            </a:r>
          </a:p>
        </p:txBody>
      </p:sp>
      <p:pic>
        <p:nvPicPr>
          <p:cNvPr id="31748" name="Picture 4" descr="R:\ОТДЕЛЫ\АГЛ\Сапожников\I Всероссий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076700"/>
            <a:ext cx="17335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5"/>
          <p:cNvSpPr>
            <a:spLocks noChangeArrowheads="1"/>
          </p:cNvSpPr>
          <p:nvPr/>
        </p:nvSpPr>
        <p:spPr bwMode="auto">
          <a:xfrm>
            <a:off x="539750" y="4357688"/>
            <a:ext cx="6000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 Особенности течения ротавирусной инфекции у детей Тульской области / В. Г. Сапожников, Т. М. Гущина //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Всероссийская интерактивная научно-практическая конференция по педиатрии : сб. науч. тр. - Тула, 2012. - С. 116-120.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R:\ОТДЕЛЫ\АГЛ\Сапожников\II Всероссий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14375"/>
            <a:ext cx="1785937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2643188" y="785813"/>
            <a:ext cx="60721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 Опыт применения препарата «Рио Флюра баланс» при лечении детей / В. Г. Сапожников //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Всероссийская интерактивная научно-практическая конференция по педиатрии : сб. науч. тр. – Тула, 201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- С.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72-75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1" name="Picture 3" descr="R:\ОТДЕЛЫ\АГЛ\Сапожников\IV Всероссий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3929063"/>
            <a:ext cx="1785937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500063" y="4071938"/>
            <a:ext cx="58578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 Возможности эхографии полых органов пищеварительного тракта у детей / В.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Мозалев,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Е.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Е.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Толстикова //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Всероссийская университетская научно-практическая конференция молодых ученых и студентов по медицине: сб. материалов. – Тула, 2005. - С. 143-144.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R:\ОТДЕЛЫ\АГЛ\Сапожников\V Всероссий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52513"/>
            <a:ext cx="18288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3059113" y="1214438"/>
            <a:ext cx="55006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 Эхография полых органов пищеварительного тракта у детей / В.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Мозалев //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Всероссийская университетская научно-практическая конференция молодых ученых и студентов по медицине: сб. материалов. – Тула, 2006. - С. 215-217. </a:t>
            </a:r>
          </a:p>
        </p:txBody>
      </p:sp>
      <p:pic>
        <p:nvPicPr>
          <p:cNvPr id="33795" name="Picture 3" descr="R:\ОТДЕЛЫ\АГЛ\Сапожников\VI Всероссий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3714750"/>
            <a:ext cx="18383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642938" y="3929063"/>
            <a:ext cx="56435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 Возможности эхографии желудочно-кищечного тракта при кишечных инфекциях у детей / В.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В. В. Бурмыкин, Г. В. Бурмыкина //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Всероссийская университетская научно-практическая конференция молодых ученых и студентов по медицине: сб. материалов. – Тула, 2007. - С. 212-213.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3"/>
          <p:cNvSpPr>
            <a:spLocks noChangeArrowheads="1"/>
          </p:cNvSpPr>
          <p:nvPr/>
        </p:nvSpPr>
        <p:spPr bwMode="auto">
          <a:xfrm>
            <a:off x="2700338" y="785813"/>
            <a:ext cx="3500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Arial" charset="0"/>
              </a:rPr>
              <a:t>СПИСОК ТРУДОВ АВТОРА</a:t>
            </a:r>
          </a:p>
        </p:txBody>
      </p:sp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395288" y="4005263"/>
            <a:ext cx="814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500063" y="1412875"/>
            <a:ext cx="8215312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Епимахова, Ю. В.  Этиологические факторы синдрома вегетативных расстройств и хронических гастродуоденитов у подростков / Ю. В. Епимахова, В. Г. Сапожников // Вестник новых медицинских технологий. – 2007. - Т. 14, № 3. - C. 65-67.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Лечение острых кишечных инфекций у детей энтерофурилом / В. Г. Сапожников, Г. В. Бурмыкина, В. В. Бурмыкин // Вестник новых медицинских технологий. – 2008. - Т. XV, № 1. - С. 103-104. 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Халеев, Д. В. Ультразвуковая дифференциальная диагностика солидных образований молочных желез / Д. В. Халеев, Н. Н. Халеева, В. Г. Сапожников // Вестник новых медицинских технологий. – 2008. - Т. XV, №1. -  С. 178-181.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Бурмыкин, В. В. Эхография при острых кишечных инфекциях у детей / В. В. Бурмыкин, В. Г. Сапожников, Г. В. Бурмыкина // Вестник новых медицинских технологий. – 2008. - Т. XV, № 2. - С. 104-105.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Эхографические критерии толщины стенки желчного пузыря при заболеваниях желчевыводящей системы у детей / В. Г. Сапожников, О. В. Семенова, В. Г. Мозалев // Вестник новых медицинских технологий. – 2009. - Т. XVI, № 2. - С. 52-54.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625" y="809625"/>
            <a:ext cx="8358188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Епимахова, Ю. В. Реабилитация пациентов с сочетанной патологией: вегето-сосудистая дистония и хронический гастродуоденит / Ю. В. Епимахова, В. Г. Сапожников, А. В. Гаев // Вестник новых медицинских технологий. – 2009. - Т. 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I, № 3. - С. 81-82.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Ультразвуковое исследование при острых кишечных инфекциях у детей / В. Г. Сапожников // Вестник новых медицинских технологий. – 2013. - № 1. - С. 91-94.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Яницкая, М. Ю. Диагностические возможности гидроэхоколонографии в выявлении хирургической патологии полых органов желудочно-кишечного тракта у детей / М. Ю. Яницкая, В. Г. Сапожников // Вестник новых медицинских технологий. – 2013. - № 2. - С. 368-374.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 Некоторые вопросы, разрешаемые судебно-медицинской экспертизой при огнестрельных ранах / В. Г. Сапожников // Известия Тульского государственного университета. Серия : Экономические и юридические науки. – 2012. - Вып. 2, ч. 2. - С. 70-78.</a:t>
            </a:r>
            <a:r>
              <a:rPr lang="ru-RU"/>
              <a:t> </a:t>
            </a:r>
            <a:endParaRPr lang="en-US"/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Возрастные изменения путей микроциркуляции паращитовидных желез человека / В. Г. Сапожников, С. В. Сапожников // Известия Тульского государственного университета. Серия : Экономические и юридические науки. – 2013. - Вып. 3, ч. 2. - С. 51-55.</a:t>
            </a:r>
          </a:p>
          <a:p>
            <a:pPr algn="just"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50" y="1011238"/>
            <a:ext cx="850106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Владимир Григорьевич Сапожников родился 14 сентября 1955 г. в селе Боголюбово Холм-Жирковского района Смоленской области.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В 1979 г. с отличием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окончил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педиатрический факультет Смоленского государственного медицинского института. В 1979-1980 гг. прошел интернатуру на базе Тульской областной детской больницы. </a:t>
            </a: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В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1980–1981гг. работал врачом–ординатором Тульской городской больницы скорой помощи им. Семашко, в 1981–1986гг. -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ассистентом в Читинском мединституте, в 1986–1994гг.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ассистентом,  профессором кафедры педиатрии факультета усовершенствования врачей Витебского мединститута, в 1994–1998гг. -заведующим кафедрой педиатрии лечебного и стоматологического факультетов с курсом ФУВ Архангельской государственной медицинской академии. </a:t>
            </a: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В 1980 г. защитил кандидатскую диссертацию в Ярославском мединституте, в 1993 г. - докторскую диссертацию в НИИ педиатрии АМН СССР, в 1996 г. присвоено ученое звание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профессора по кафедре детских болезней. </a:t>
            </a: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С 1998 г. В.Г. Сапожников работает в Тульском государственном университете в должности профессора, с 1999 г. заведует кафедрой педиатрии, при которой в 2000 г. открыта аспирантура.</a:t>
            </a:r>
            <a:r>
              <a:rPr lang="ru-RU"/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 научным руководством В.Г. Сапожникова успешно защищено более 10 кандидатских диссертаций.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428625" y="877888"/>
            <a:ext cx="82867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Варианты изменения нервного аппарата паращитовидных желез человека / В. Г. Сапожников // Известия Тульского государственного университета. Серия : Экономические и юридические науки. – 2013. - Вып. 4, ч. 2. - С. 111-116.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Современные подходы к лечению Hp-ассоциированных гастродуоденитов у детей / В. Г. Сапожников // Актуальные проблемы охраны материнства и детства: сб. материалов Междунар. российско-американской науч.-практ. конф. – Тула, 2004. - С. 163-164.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Силаков, В. И. Сравнительная оценка вариантов миринготомий (рассечение барабанной перепонки) на поздних стадиях ЭСО (эксудативного среднего отита / В. И. Силаков, В. Г. Сапожников // Актуальные проблемы охраны материнства и детства: сб. материалов Междунар. российско-американской науч.-практ. конф. – Тула, 2004. - С. 171-172.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Халеев, Д. В. Использование ультразвукового исследования при выявленных на маммограммах перестройках структуры молочных желез / Д. В. Халеев, Н. Н. Халеева, В. Г. Сапожников // Актуальные проблемы охраны материнства и детства: сб. материалов Междунар. российско-американской науч.-практ. конф. – Тула, 2004. - С. 196.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28625" y="785813"/>
            <a:ext cx="828675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Силаков, В. И. Показания к хирургическому лечению экссудативного среднего отита (ЭСО), протекающего со снижением слуха у детей / В. И. Силаков, В. Г. Сапожников // IV Всероссийская университетская научно-практическая конференция молодых ученых и студентов по медицине: сб. материалов. – Тула, 2005. - С. 141-142.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Возможности эхографического исследования опорно-двигательного аппарата у детей / В. Г. Сапожников, Н. И. Сапожникова // X Всероссийская университетская научно-практическая конференция молодых ученых по медицине: сб. материалов. – Тула, 2011. - С. 158-161.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Возрастные и половые различия степени тяжести токсикоза и эксикоза у детей с кишечными инфекциями / В. Г. Сапожников, В. В. Бурмыкин, Г. В. Бурмыкина // X Всероссийская университетская научно-практическая конференция молодых ученых по медицине: сб. материалов. – Тула, 2011. - С. 154-158.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 О некоторых эхографических критериях при острых кишечных инфекциях у детей / В. Г. Сапожников, В. В. Бурмыкин // X Всероссийская университетская научно-практическая конференция молодых ученых по медицине: сб. материалов. – Тула, 2011. - С. 151-154.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625" y="785813"/>
            <a:ext cx="82867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Клинический случай синдрома Апера / В. Г. Сапожников [и др.] // I Всероссийская интерактивная научно-практическая конференция по педиатрии: сб. науч. тр. – Тула, 2012. - С. 120-126.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Индустрия борьбы с табаком: субъекты и технологии / В. Г. Сапожников // I Всероссийская интерактивная научно-практическая конференция по педиатрии: сб. науч. тр. – Тула, 2012. - С. 127-129.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 Особенности течения ротавирусной инфекции у детей Тульской области / В. Г. Сапожников, Т. М. Гущина // I Всероссийская интерактивная научно-практическая конференция по педиатрии: сб. науч. тр. – Тула, 2012. - С. 116-120.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Ультразвуковое исследование при ротавирусной инфекции у детей раннего возраста / В. Г. Сапожников, Г. В. Бурмыкина, В. В. Бурмыкин // I Всероссийская интерактивная научно-практическая конференция по педиатрии: сб. науч. тр. – Тула, 2012. - С. 109-116.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Кожевникова, Т. Н. Теоретические основы организации учебного процесса у студентов медицинских вузов с учетом концепции модульного обучения при преподавании дисциплины "Педиатрия" / Т. Н. Кожевникова, В. Г. Сапожников // Педагогическое мастерство: проблемы, поиски, решения: сб. материалов преподавателей Тульского гос. ун-та, получивших диплом "Преподаватель высшей школы". – Тула, 2008. - Вып. 4. - C. 45-52.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2"/>
          <p:cNvSpPr>
            <a:spLocks noChangeArrowheads="1"/>
          </p:cNvSpPr>
          <p:nvPr/>
        </p:nvSpPr>
        <p:spPr bwMode="auto">
          <a:xfrm>
            <a:off x="539750" y="5229225"/>
            <a:ext cx="8072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46863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428625" y="714375"/>
            <a:ext cx="828675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Акустическое контрастирование при патологии толстой кишки у детей / В. Г. Сапожников [и др.] // Первые Тульские педиатрические чтения: сб. материалов Всерос. науч.-практ. конф. с международ. участием. – Тула, 2001. - С. 183.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Володина, Ю. О. Роль немедикаментозной терапии в комплексном лечении энуреза у детей / Ю. О. Володина, В. Г. Сапожников // Первые Тульские педиатрические чтения: сб. материалов Всерос. науч.-практ. конф. с международ. участием. – Тула, 2001. - С. 47-49.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О состоянии сердечно-сосудистой системы у детей, страдающих бронхиальной астмой / В. Г. Сапожников [и др.] // Первые Тульские педиатрические чтения: сб. материалов Всерос. науч.-практ. конф. с международ. участием. – Тула, 2001. - С. 180.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 Взгляд на происхождение и лечение хронических гастродуоденитов у детей / В. Г. Сапожников // Первые Тульские педиатрические чтения: сб. материалов Всерос. науч.-практ. конф. с международ. участием. – Тула, 2001. – С. 177-178.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Сильверстова, Л. А. Оценка показателей оксалатов, уратов и кальция с мочой у здоровых и детей с заболеваниями почек в условиях разных диет / Л. А. Сильверстова, В. Г. Сапожников, Т. Н. Кожевникова // Первые Тульские педиатрические чтения: сб. материалов Всерос. науч.-практ. конф. с международ. участием. – Тула, 2001. - С. 188-190.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28625" y="857250"/>
            <a:ext cx="82867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Назарова, Е. А. Анализ течения перинатального периода у недоношенных детей с перивентрикулярной лейкомаляцией / Е. А. Назарова, В. Г. Сапожников // Сборник материалов I Всероссийской университетской научно-практической конференции молодых ученых и студентов по медицине. – Тула, 2002. - C. 141-142.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Руднева, Н. С. О причинах тяжелого течения атопического дерматита у детей / Н. С. Руднева, Н. А. Рюмкина, В. Г. Сапожников // Сборник материалов I Всероссийской университетской научно-практической конференции молодых ученых и студентов по медицине. –  Тула, 2002. - C. 168-169.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А. Г. О морфологических особенностях гастритов у детей из районов, загрязненных продуктами нефтехимии / А. Г. Сапожников, В. Г. Сапожников, Н. И. Сапожникова // Сборник научных трудов по медицине. – Тула, 2002. - Вып. 1. - С. 100-104.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О синдроме кровотечения из пищеварительного тракта у детей / В. Г. Сапожников // Сборник научных трудов по медицине. – Тула, 2002. - Вып. 1. - С. 94-100.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Сапожников, В. Г. Современные подходы к преподаванию педиатрии в университете / В. Г. Сапожников, Т. Н. Кожевникова // Управление учебным процессом и современные технологии обучения: сб. ст. – Тула, 2002. - Вып. 4. - С. 156-157.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8"/>
          <p:cNvSpPr>
            <a:spLocks noChangeArrowheads="1"/>
          </p:cNvSpPr>
          <p:nvPr/>
        </p:nvSpPr>
        <p:spPr bwMode="auto">
          <a:xfrm>
            <a:off x="2339975" y="785813"/>
            <a:ext cx="414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ЛИТЕРАТУРНАЯ ДЕЯТЕЛЬНОСТЬ</a:t>
            </a:r>
          </a:p>
        </p:txBody>
      </p:sp>
      <p:pic>
        <p:nvPicPr>
          <p:cNvPr id="44034" name="Picture 6" descr="R:\ОТДЕЛЫ\АГЛ\Сапожников\избра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18573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Прямоугольник 10"/>
          <p:cNvSpPr>
            <a:spLocks noChangeArrowheads="1"/>
          </p:cNvSpPr>
          <p:nvPr/>
        </p:nvSpPr>
        <p:spPr bwMode="auto">
          <a:xfrm>
            <a:off x="2700338" y="1643063"/>
            <a:ext cx="5572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Избранное : стихи / В. Г. Сапожников. - Тула : Полиграфинвест, 2014. – 136 с.</a:t>
            </a:r>
          </a:p>
        </p:txBody>
      </p:sp>
      <p:pic>
        <p:nvPicPr>
          <p:cNvPr id="44036" name="Picture 7" descr="R:\ОТДЕЛЫ\АГЛ\Сапожников\лири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29063"/>
            <a:ext cx="1858963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Прямоугольник 12"/>
          <p:cNvSpPr>
            <a:spLocks noChangeArrowheads="1"/>
          </p:cNvSpPr>
          <p:nvPr/>
        </p:nvSpPr>
        <p:spPr bwMode="auto">
          <a:xfrm>
            <a:off x="642938" y="4500563"/>
            <a:ext cx="5500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 Лирика : стихи / В. Г.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Сапожников. – Тула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: Тульский полиграфист, 2001. - 56 с.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R:\ОТДЕЛЫ\АГЛ\Сапожников\приокские зори 2011 №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857250"/>
            <a:ext cx="1785937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Прямоугольник 2"/>
          <p:cNvSpPr>
            <a:spLocks noChangeArrowheads="1"/>
          </p:cNvSpPr>
          <p:nvPr/>
        </p:nvSpPr>
        <p:spPr bwMode="auto">
          <a:xfrm>
            <a:off x="2857500" y="1214438"/>
            <a:ext cx="5702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Лирика / В. Г. Сапожников // Приокские зори. - 2011. - № 1. – С. 165-167.</a:t>
            </a:r>
          </a:p>
        </p:txBody>
      </p:sp>
      <p:pic>
        <p:nvPicPr>
          <p:cNvPr id="45059" name="Picture 3" descr="R:\ОТДЕЛЫ\АГЛ\Сапожников\приокские зори 2011 №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3857625"/>
            <a:ext cx="1785937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Прямоугольник 4"/>
          <p:cNvSpPr>
            <a:spLocks noChangeArrowheads="1"/>
          </p:cNvSpPr>
          <p:nvPr/>
        </p:nvSpPr>
        <p:spPr bwMode="auto">
          <a:xfrm>
            <a:off x="428625" y="4572000"/>
            <a:ext cx="5643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Лирика / В. Г. Сапожников // Приокские зори.  - 2011. - № 4. – С. 160-162.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R:\ОТДЕЛЫ\АГЛ\Сапожников\русский докт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928688"/>
            <a:ext cx="1928812" cy="26844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2928938" y="1214438"/>
            <a:ext cx="5846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 Русский доктор : повесть о медиках для медиков / В. Г. Сапожников. – Тула : Тульский полиграфист, 2001. - 92 с.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50" y="869950"/>
            <a:ext cx="8501063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Автор более 400 печатных работ, в том числе 18 монографий, 20 учебно-методических пособий, 4 авторских свидетельств на изобретения. Является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разработчиком лекционных курсов для студентов медицинских вузов и факультетов усовершенствования врачей, автор трех учебных фильмов по педиатрии. 	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В.Г. Сапожников - действительный член Международной академии наук, Академии наук новых социальных технологий и региональных проблем, Академии медико-технических наук,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Академии проблем качества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>
                <a:latin typeface="Times New Roman" pitchFamily="18" charset="0"/>
              </a:rPr>
              <a:t>Почетный работник высшего профессионального образования РФ.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Входит в состав редакционных советов журналов «Ультразвуковая и функциональная диагностика», «Вестник новых медицинских технологий»,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 1992–1995 гг.  главный редактор журнала «Диагностика и лечение» (Республика Беларусь).</a:t>
            </a: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Являлся организатором, председателем оргкомитета I, II, III, IV Всероссийских научно-практических конференций «Тульские педиатрические чтения», ряда  Всероссийских университетских конференций молодых ученых по медицине. Участвовал во многих международных, всесоюзных, всероссийских научных конференциях.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Является научным руководителем Совета СНО медицинского института ТулГУ. </a:t>
            </a: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57188" y="5143500"/>
            <a:ext cx="8215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357188" y="582613"/>
            <a:ext cx="84296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В.Г. Сапожников - известный в стране детский гастроэнтеролог, специалист по ультразвуковой диагностике в педиатрии. Им разработаны новые способы эхографии полых органов пищеварительного тракта у детей с различной патологией, новые схемы терапии детей с хелико-бактерпозитивными формами хронических воспалительных заболеваний желудка и двенадцатиперстной кишки.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В.Г. Сапожников является членом Союза писателей России, автором 20 поэтических и прозаических сборников, публиковался в журналах «Наш современник», «Роман–журнал XXI век», в газете «Российский писатель», многих периодических изданиях и коллективных сборниках. Лауреат литературной премии им. Л.Н. Толстого.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860675" y="714375"/>
            <a:ext cx="4672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МОНОГРАФИИ И УЧЕБНЫЕ ПОСОБИЯ</a:t>
            </a:r>
            <a:endParaRPr lang="ru-RU" b="1"/>
          </a:p>
        </p:txBody>
      </p:sp>
      <p:pic>
        <p:nvPicPr>
          <p:cNvPr id="19458" name="Picture 2" descr="R:\ОТДЕЛЫ\АГЛ\Сапожников\Актуальн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85875"/>
            <a:ext cx="17748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2786063" y="1285875"/>
            <a:ext cx="5929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Актуальные вопросы педиатрии / В. Г. Сапожников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-  Тула : Изд-во ТулГУ, 2001. – 52 с.</a:t>
            </a:r>
          </a:p>
          <a:p>
            <a:pPr algn="just"/>
            <a:r>
              <a:rPr lang="ru-RU" sz="100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Излагаются современные  подходы к этнопатогенезу, диагностике, лечению гельминтозов, бронхиальной астме, артритов у детей.  Описаны варианты рассматриваемых патологий, приведены наиболее эффективные схемы терапии и профилактики.</a:t>
            </a:r>
          </a:p>
        </p:txBody>
      </p:sp>
      <p:pic>
        <p:nvPicPr>
          <p:cNvPr id="19460" name="Picture 3" descr="R:\ОТДЕЛЫ\АГЛ\Сапожников\актуальные проблемы 2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3857625"/>
            <a:ext cx="1717675" cy="249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857250" y="4214813"/>
            <a:ext cx="5715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Актуальные проблемы детских болезней : учеб. пособие /  В. Г. Сапожников, Т. Н. Кожевников. – Тула : Тульский полиграфист, 2000. – 72 с.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учебном пособии изложены современные представления об этиопатогенезе, классификации, клинике, диагностике и личении ряда заболеваний у детей.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3214688" y="1000125"/>
            <a:ext cx="5500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Вскармливание грудных детей : монография / В. Г. Сапожников. - Тула :  Полиграфинвест, 2005.  –  60 с. 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монографии изложены современные подходы к организации правильного питания детей первого года жизни.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R:\ОТДЕЛЫ\АГЛ\Сапожников\Вскармлив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85813"/>
            <a:ext cx="18351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R:\ОТДЕЛЫ\АГЛ\Сапожников\Избранные гла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786188"/>
            <a:ext cx="1814513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857250" y="3786188"/>
            <a:ext cx="55006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Избранные главы детских болезней : монография / В. Г. Сапожников. - Тула : Изд-во ТулГУ,  2006. - 176 с. 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монографии рассматриваются актуальные проблемы педиатрии, которыми автор занимается на протяжении многих лет и как постоянно практикующий врач, и как исследователь. Рассмотрены вопросы этиопатогенеза, диагностики, лечения многих гастроэнтерологических и других заболеваний детского возраста.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R:\ОТДЕЛЫ\АГЛ\Сапожников\избранные 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85813"/>
            <a:ext cx="17859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3000375" y="1071563"/>
            <a:ext cx="56435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 Избранные лекции по педиатрии : монография. В 2 т. Т. 1 / В. Г. Сапожников. – Тула : Изд-во ТулГУ, 2008. - 196 с.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Монография посвящена рассмотрению отдельных актуальных аспектов детских болезней.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2531" name="Picture 3" descr="R:\ОТДЕЛЫ\АГЛ\Сапожников\Избранные, т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3786188"/>
            <a:ext cx="179705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785813" y="3929063"/>
            <a:ext cx="557212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 Избранные лекции по педиатрии : монография. В 2 т. Т. 2 / В. Г. Сапожников. – Тула : Изд-во ТулГУ,  2009. - 192 с.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Монография посвящена рассмотрению отдельных актуальных аспектов детских болезней.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R:\ОТДЕЛЫ\АГЛ\Сапожников\методы диагност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860800"/>
            <a:ext cx="1849437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3059113" y="4076700"/>
            <a:ext cx="5786437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Методы диагностики гастродуоденальной патологии у детей : монография / В. Г. Сапожников. - Тула : Изд-во ТулГУ, 2003. - 190 с.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монографии подробно излагается сущность применяемых методов исследования при гастродуоденальной патологии у детей.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3555" name="Picture 3" descr="R:\ОТДЕЛЫ\АГЛ\Сапожников\иетодические рекомендации2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836613"/>
            <a:ext cx="18573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539750" y="1125538"/>
            <a:ext cx="56435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Методические рекомендации по педиатрии : направление подготовки : 060000 "Здравоохранение«, специальность: 060101 "Лечебное дело»,  форма обучения: очная / В. Г. Сапожников [и др.]. – Тула : Изд-во ТулГУ, 2012. - 136 с.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R:\ОТДЕЛЫ\АГЛ\Сапожников\Пилориче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836613"/>
            <a:ext cx="1811338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539750" y="836613"/>
            <a:ext cx="55721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Пилорический хеликобактериоз у детей : монография /  В. Г. Сапожников, Н. А. Куклина. - Тула : Изд-во ТулГУ, 2002. -  60 с.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Монография посвящена рассмотрению современных представлений об этиопатогенезе, истории проблемы, диагностике и лечении пилорического хеликобактериоза у детей.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4" descr="R:\ОТДЕЛЫ\АГЛ\Сапожников\примерная схема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3933825"/>
            <a:ext cx="1928812" cy="2689225"/>
          </a:xfrm>
          <a:ln>
            <a:solidFill>
              <a:srgbClr val="002060"/>
            </a:solidFill>
          </a:ln>
        </p:spPr>
      </p:pic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2916238" y="4652963"/>
            <a:ext cx="571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Сапожников, В. Г. Примерная схема учебной истории болезни по педиатрии : учеб.-метод. пособие / В. Г. Сапожников. - Тула, 2003. – 23 с.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1872</TotalTime>
  <Words>2427</Words>
  <Application>Microsoft Office PowerPoint</Application>
  <PresentationFormat>On-screen Show (4:3)</PresentationFormat>
  <Paragraphs>119</Paragraphs>
  <Slides>27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Trebuchet MS</vt:lpstr>
      <vt:lpstr>Georgia</vt:lpstr>
      <vt:lpstr>Wingdings 2</vt:lpstr>
      <vt:lpstr>Calibri</vt:lpstr>
      <vt:lpstr>Times New Roman</vt:lpstr>
      <vt:lpstr>Городская</vt:lpstr>
      <vt:lpstr>Городская</vt:lpstr>
      <vt:lpstr>Городская</vt:lpstr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TulGU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bi6io</dc:creator>
  <cp:lastModifiedBy>Тимофеева</cp:lastModifiedBy>
  <cp:revision>252</cp:revision>
  <dcterms:created xsi:type="dcterms:W3CDTF">2015-10-01T09:36:33Z</dcterms:created>
  <dcterms:modified xsi:type="dcterms:W3CDTF">2015-12-23T09:05:25Z</dcterms:modified>
</cp:coreProperties>
</file>