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1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theme+xml" PartName="/ppt/theme/them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Default ContentType="image/jpeg" Extension="jpeg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2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officedocument.presentationml.notesSlide+xml" PartName="/ppt/notesSlides/notesSlide4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254" autoAdjust="0"/>
  </p:normalViewPr>
  <p:slideViewPr>
    <p:cSldViewPr>
      <p:cViewPr>
        <p:scale>
          <a:sx n="100" d="100"/>
          <a:sy n="100" d="100"/>
        </p:scale>
        <p:origin x="-1944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B45D2F1-A6EB-4E1A-A371-7BBE941E369E}" type="datetimeFigureOut">
              <a:rPr lang="ru-RU"/>
              <a:pPr>
                <a:defRPr/>
              </a:pPr>
              <a:t>04.02.2016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0DC941-31C4-403C-BBDA-E1566BAC82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НЕХАЕВ ГЕННАДИЙ АЛЕКСЕЕВИЧ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(р. 15.09.1930 г. в Брянской области).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В 1955 году окончил Воронежский инженерно-строительный институт по специальности « Промышленное и гражданское строительство». В 1955-58 гг. аспирант Московского  инженерно-строительного института им. В. В. Куйбышева (МИСИ). Направлен на работу ассистентом в ТГИ на кафедру строительной механики и конструкций.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В 1960 году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Нехаев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Г. А. защитил кандидатскую диссертацию в МИСИ, а в 1962 году присвоено ученое звание доцент.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В 1963-1965 гг. декан строительного факультета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ТулПИ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В 1974 г. создал и возглавил кафедру металлических конструкций и строительной механики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сцелью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подготовки специалистов с углубленным изучением теории расчета и конструирования строительных металлических конструкций  для проектирования и строительства специальных объектов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Минмонтажспецстроя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СССР.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С 1986 г. доцент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ТулПИ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с 1994 г. профессор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ТулГУ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консультант проектного института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Тульскгражданпроект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Нехаев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Г. А. имеет более 7 авторских свидетельств на изобретение, две медали ВДНХ СССР.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Награжден нагрудными знаками Министерства высшего образования СССР и «За заслуги перед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ТулГУ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 Почетный работник высшего профессионального образования РФ, Почетный строитель РФ., лауреат премии им. С. 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В настоящее время работает на кафедре Строительства, строительных материалов и конструкций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ТулГУ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4BF3A0-E30C-4BEE-A961-55A319C0ECB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b="1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B2CD2B-716C-4E81-96AD-82FA0BEA309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7F32FB-0ECE-48F7-A4CE-F713F2D7C44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10B7E4-9D90-4DA2-872B-1D0ACCFBA30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D1D82-824D-4E64-AFBE-8B0DEE2E85F7}" type="datetimeFigureOut">
              <a:rPr lang="ru-RU"/>
              <a:pPr>
                <a:defRPr/>
              </a:pPr>
              <a:t>04.02.2016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7F614D8-7AA1-4882-BC89-C8C10B3587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84F46-EDB9-469A-B9A3-6B174FF37D23}" type="datetimeFigureOut">
              <a:rPr lang="ru-RU"/>
              <a:pPr>
                <a:defRPr/>
              </a:pPr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7303B-593C-4023-B774-8E52FC646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3F613-2BFB-4757-B6E3-AB3726FDC3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A7979-30A4-4F0C-B91F-F5E5FD9943F5}" type="datetimeFigureOut">
              <a:rPr lang="ru-RU"/>
              <a:pPr>
                <a:defRPr/>
              </a:pPr>
              <a:t>04.02.2016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3B845-6F83-40E9-B50C-7C3153942C46}" type="datetimeFigureOut">
              <a:rPr lang="ru-RU"/>
              <a:pPr>
                <a:defRPr/>
              </a:pPr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5596D-44B8-4F2D-9E28-1982E8C94A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D1750-186F-4430-94B1-3138C9B7D8C9}" type="datetimeFigureOut">
              <a:rPr lang="ru-RU"/>
              <a:pPr>
                <a:defRPr/>
              </a:pPr>
              <a:t>04.02.2016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15AFD56-BAA8-41FB-9561-5146E8E616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FB2B1-11EA-4875-9295-BF3727D3002F}" type="datetimeFigureOut">
              <a:rPr lang="ru-RU"/>
              <a:pPr>
                <a:defRPr/>
              </a:pPr>
              <a:t>04.02.2016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2529E-E8C5-42A1-A378-E25FC730F8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оугольник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Овал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Овал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5DB94-2E6C-49E2-AEA8-270165A0EFAD}" type="datetimeFigureOut">
              <a:rPr lang="ru-RU"/>
              <a:pPr>
                <a:defRPr/>
              </a:pPr>
              <a:t>04.02.2016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0F1C293-2989-47F1-8D65-6F718B2598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8B51-46C8-4ABF-ACDA-79B68A3B0F9C}" type="datetimeFigureOut">
              <a:rPr lang="ru-RU"/>
              <a:pPr>
                <a:defRPr/>
              </a:pPr>
              <a:t>04.02.2016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FEC5B-DAEA-40DE-A4EC-C45585DED9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F8087-355D-47EF-9B97-2EEC01741808}" type="datetimeFigureOut">
              <a:rPr lang="ru-RU"/>
              <a:pPr>
                <a:defRPr/>
              </a:pPr>
              <a:t>04.02.2016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DF160D9-3617-48BB-BF3A-C9A76B41DB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6588C5F-25C7-43F5-9E01-2F8CC37BE2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80CF3-B03F-4AA7-8F01-1FD26F2EF65E}" type="datetimeFigureOut">
              <a:rPr lang="ru-RU"/>
              <a:pPr>
                <a:defRPr/>
              </a:pPr>
              <a:t>04.02.2016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21B79-70D2-4390-81F2-EF8BCACA76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5AB7A-18E8-4E1D-A6EA-4720369CD5E7}" type="datetimeFigureOut">
              <a:rPr lang="ru-RU"/>
              <a:pPr>
                <a:defRPr/>
              </a:pPr>
              <a:t>04.02.2016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DB47FF8E-35C7-429C-BB18-35507BFF0CA4}" type="datetimeFigureOut">
              <a:rPr lang="ru-RU"/>
              <a:pPr>
                <a:defRPr/>
              </a:pPr>
              <a:t>04.02.2016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F1B2DE-8C1F-4B43-B89B-08F7C109FB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AB262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AB2627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AB2627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AB2627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AB2627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AB2627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AB2627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AB2627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AB2627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964305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071563" y="525463"/>
            <a:ext cx="7143750" cy="539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/>
            <a:r>
              <a:rPr lang="en-US" sz="7200" b="1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7200" b="1">
                <a:latin typeface="Times New Roman" pitchFamily="18" charset="0"/>
                <a:cs typeface="Times New Roman" pitchFamily="18" charset="0"/>
              </a:rPr>
              <a:t>НЕХАЕВ </a:t>
            </a:r>
            <a:r>
              <a:rPr lang="en-US" sz="7200" b="1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7200" b="1">
                <a:latin typeface="Times New Roman" pitchFamily="18" charset="0"/>
                <a:cs typeface="Times New Roman" pitchFamily="18" charset="0"/>
              </a:rPr>
              <a:t>ГЕННАДИЙ</a:t>
            </a:r>
          </a:p>
          <a:p>
            <a:pPr algn="r"/>
            <a:r>
              <a:rPr lang="ru-RU" sz="7200" b="1">
                <a:latin typeface="Times New Roman" pitchFamily="18" charset="0"/>
                <a:cs typeface="Times New Roman" pitchFamily="18" charset="0"/>
              </a:rPr>
              <a:t>АЛЕКСЕЕВИЧ</a:t>
            </a:r>
          </a:p>
          <a:p>
            <a:pPr algn="ctr"/>
            <a:endParaRPr lang="ru-RU" sz="2000" b="1">
              <a:latin typeface="Palatino Linotype" pitchFamily="18" charset="0"/>
              <a:cs typeface="Times New Roman" pitchFamily="18" charset="0"/>
            </a:endParaRPr>
          </a:p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ПРОФЕССОР КАФЕДРЫ</a:t>
            </a:r>
          </a:p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СТРОИТЕЛЬСТВА,  СТРОИТЕЛЬНЫХ МАТЕРИАЛОВ  И  КОНСТРУКЦИЙ,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ПОЧЕТНЫЙ СТРОИТЕЛЬ РОССИИ</a:t>
            </a:r>
          </a:p>
        </p:txBody>
      </p:sp>
      <p:pic>
        <p:nvPicPr>
          <p:cNvPr id="14338" name="Picture 2" descr="http://torgallmenningen.no/upload/medialibrary/d98/Nexaev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69863"/>
            <a:ext cx="2605088" cy="183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R:\ОТДЕЛЫ\АГЛ\Нехаев\известия 20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357188"/>
            <a:ext cx="1819275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Прямоугольник 2"/>
          <p:cNvSpPr>
            <a:spLocks noChangeArrowheads="1"/>
          </p:cNvSpPr>
          <p:nvPr/>
        </p:nvSpPr>
        <p:spPr bwMode="auto">
          <a:xfrm>
            <a:off x="2714625" y="500063"/>
            <a:ext cx="59293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Нехаев, Г. А. Расчет стенки стального резервуара на воздействие бегущих волн / Г. А. Нехаев // Известия Тульского государственного университета. Серия :  Технические науки. – Тула, 2009. - Вып. 1, ч. 2. - С. 82-88.</a:t>
            </a:r>
          </a:p>
        </p:txBody>
      </p:sp>
      <p:pic>
        <p:nvPicPr>
          <p:cNvPr id="25603" name="Picture 3" descr="R:\ОТДЕЛЫ\АГЛ\Нехаев\сборник матер всерос.. 2000 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3357563"/>
            <a:ext cx="1830387" cy="273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786063" y="3435350"/>
            <a:ext cx="58578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Нехаев, Г. А. Оценка эффективности двухшарнирных рам переменной жесткости по расходу металла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 Г. А. Нехаев, А. М. Томаев  // Сб. материалов Международ. науч.-техн. конф. "Актуальные проблемы строительства и строительной индустрии" (12-13 июля 2000 г.). - Тула, 2000. – С. 87-90. 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R:\ОТДЕЛЫ\АГЛ\Нехаев\сборник матер  межд. 2001 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357188"/>
            <a:ext cx="185737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2571750" y="506413"/>
            <a:ext cx="614362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Нехаев, Г. А. Определение внутренних усилий в сечениях многопролетной рамы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 Г. А. Нехаев, А. М. Томаев  // Сб. материалов Международ. науч.-техн. конф. "Актуальные проблемы строительства и строительной индустрии" (18-21 июня 2001 г.). - Тула, 2001. – С. 71-72. 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7" name="Picture 4" descr="R:\ОТДЕЛЫ\АГЛ\Нехаев\сборник матер III межд. 20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3357563"/>
            <a:ext cx="1860550" cy="270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2643188" y="3649663"/>
            <a:ext cx="60007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Нехаев, Г. А. К вопросу о расчете сопряжения стенки с днищем вертикального цилиндрического резервуара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 Г. А. Нехаев // Сб. материалов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Международ. науч.-техн. конф. "Актуальные проблемы строительства и строительной индустрии" (25-27 июня 2002 г.). - Тула, 2002. – С. 47-48. 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R:\ОТДЕЛЫ\АГЛ\Нехаев\сборник матер.IV межд. 20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428625"/>
            <a:ext cx="1787525" cy="256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2643188" y="714375"/>
            <a:ext cx="60007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Нехаев, Г. А. Деформативность изгибно-жестких нитей в упруго-пластической стадии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 Г. А. Нехаев, А. М. Томаев  // Сб. материалов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Международ. науч.-техн. конф. "Актуальные проблемы строительства и строительной индустрии" (24-26 июня 2003 г.). - Тула, 2003. – С. 43-44.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1" name="Picture 4" descr="R:\ОТДЕЛЫ\АГЛ\Нехаев\сборник матер. V межд. 20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" y="3571875"/>
            <a:ext cx="178276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2714625" y="3721100"/>
            <a:ext cx="592931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Нехаев, Г. А. 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 вопросу об эффективности рам переменных жесткостей по расходу металла / Г. А. Нехаев, А. М. Томаев // Сб. материалов V Международ. науч.-техн. конф. "Актуальные проблемы строительства и строительной индустрии" (30 июня - 2 июля 2004 г.). – Тула, 2004. - С. 49.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R:\ОТДЕЛЫ\АГЛ\Нехаев\сборник матер. VI межд. 20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357188"/>
            <a:ext cx="1928813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2714625" y="506413"/>
            <a:ext cx="6000750" cy="1739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Корнеев, В. М. К вопросу о расчете узла сопряжения днища со стенкой вертикального цилиндрического резервуара / М. В. Корнеев, Г. А. Нехаев // Сб. материалов VI Международ. науч.-техн. конф. "Актуальные проблемы строительства и строительной индустрии» (30 июня – 2 июля 2005 г.). – Тула, 2005. - С. 29-31. 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5" name="Picture 4" descr="R:\ОТДЕЛЫ\АГЛ\Нехаев\сборник матер. VII межд. 20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3429000"/>
            <a:ext cx="1897063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2714625" y="3649663"/>
            <a:ext cx="60007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Нехаев, Г. А. Замена технологического и транспортного оборудования цехов с использованием строительных конструкций / Г. А. Нехаев // Сб. материалов VII Международ. науч.-техн. конф. "Актуальные проблемы строительства и строительной индустрии" (29 июня - 1 июля 2006 г.). – Тула, 2006. - С. 25-26.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 descr="R:\ОТДЕЛЫ\АГЛ\Нехаев\сборник матер. VIII межд. 20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285750"/>
            <a:ext cx="194310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2786063" y="642938"/>
            <a:ext cx="58578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Нехаев, Г. А. Быстровозводимый дельфинарий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 Г. А. Нехаев // Сб. материалов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VIII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Международ. науч.-техн. конф. "Актуальные проблемы строительства и строительной индустрии". - Тула, 2007. – С. 42-43.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9" name="Picture 4" descr="R:\ОТДЕЛЫ\АГЛ\Нехаев\сборник матер. IX межд. 200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3321050"/>
            <a:ext cx="1916113" cy="289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2786063" y="3506788"/>
            <a:ext cx="58578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Мухин, А. А. Определяющие уравнения для решения задачи устойчивости тонких стальных пластин / А. А. Мухин, Г. А. Нехаев //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Сб. материалов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IX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Международ. науч.-техн. конф. "Актуальные проблемы строительства и строительной индустрии« (30 июня – 2 июля 2008 г.). - Тула, 2008. – С. 38.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 descr="R:\ОТДЕЛЫ\АГЛ\Нехаев\сборник матер. X межд. 20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357188"/>
            <a:ext cx="1920875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Rectangle 3"/>
          <p:cNvSpPr>
            <a:spLocks noChangeArrowheads="1"/>
          </p:cNvSpPr>
          <p:nvPr/>
        </p:nvSpPr>
        <p:spPr bwMode="auto">
          <a:xfrm>
            <a:off x="2786063" y="508000"/>
            <a:ext cx="5857875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Нехаев, Г. А. Некоторые результаты анализа конструктивных решений каркасов зданий из холодногнутых оцинкованных стальных профилей /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Г. А. Нехаев, Г. Н. Теличко // Сб. материалов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Международ. науч.-техн. конф. "Актуальные проблемы строительства и строительной индустрии« (29 июня – 2 июля 2009 г.). - Тула, 2009. – С. 50-51.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3" name="Picture 4" descr="R:\ОТДЕЛЫ\АГЛ\Нехаев\сборник материалов XI межд. 20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3429000"/>
            <a:ext cx="1944688" cy="278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2786063" y="3649663"/>
            <a:ext cx="58578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Нехаев, Г. А. Численное моделирование составных стержней из тонкостенных гнутых профилей /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Г. А. Нехаев, Г. Н. Теличко // Сб. материалов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XI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Международ. науч.-техн. конф. "Актуальные проблемы строительства и строительной индустрии" (30 июня – 2 июля 2010 г.). - Тула, 2010. – С. 53-54.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R:\ОТДЕЛЫ\АГЛ\Нехаев\сборник матер XII междунар 2011 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428625"/>
            <a:ext cx="1893888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Rectangle 3"/>
          <p:cNvSpPr>
            <a:spLocks noChangeArrowheads="1"/>
          </p:cNvSpPr>
          <p:nvPr/>
        </p:nvSpPr>
        <p:spPr bwMode="auto">
          <a:xfrm>
            <a:off x="2714625" y="508000"/>
            <a:ext cx="5929313" cy="20145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Нехаев, Г. А. Критические напряжения потери устойчивости центрально-сжатого стержня из холодногнутой тонкостенной оцинкованной стали / Г. А. Нехаев, Г. Н. Теличко // Сб. материалов XII Международ. науч.-техн. конф. "Актуальные проблемы строительства и строительной индустрии" (30 июня - 2 июля 2011 г.). – Тула, 2011. - С. 45-46.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7" name="Picture 4" descr="R:\ОТДЕЛЫ\АГЛ\Нехаев\сборник матер XIII междунар 2012 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3462338"/>
            <a:ext cx="1857375" cy="274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2786063" y="3716338"/>
            <a:ext cx="58578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Нехаев, Г. А. Взаимодействие хододногнутых тонкостенных профилей составных сечений при работе на устойчивость /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Г. А. Нехаев, Г. Н. Теличко // Сб. материалов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XIII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Международ. науч.-техн. конф. "Актуальные проблемы строительства и строительной индустрии" (27-29 июня 2012 г.). - Тула, 2012. – С. 55.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 descr="R:\ОТДЕЛЫ\АГЛ\Нехаев\сборник матер XIV междунар 2013 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357188"/>
            <a:ext cx="1911350" cy="2714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2786063" y="506413"/>
            <a:ext cx="58578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Нехаев, Г. А. 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Работа изгибаемых элементов из тонкостенных оцинкованных холодногнутых профилей составного сечения / Г. А. Нехаев, С. Д. Жуликов // Сб. материалов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XIV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Международ. науч.-техн. конф. "Актуальные проблемы строительства и строительной индустрии" (26-29 июня 2013 г.). – Тула, 2013. - С. 84-86.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1" name="Picture 4" descr="R:\ОТДЕЛЫ\АГЛ\Нехаев\сборник матер XV междунар 2014 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3429000"/>
            <a:ext cx="1954213" cy="2779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2772" name="Прямоугольник 6"/>
          <p:cNvSpPr>
            <a:spLocks noChangeArrowheads="1"/>
          </p:cNvSpPr>
          <p:nvPr/>
        </p:nvSpPr>
        <p:spPr bwMode="auto">
          <a:xfrm>
            <a:off x="2857500" y="3500438"/>
            <a:ext cx="578643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Нехаев, Г. А. Определение несущей способности внецентренно сжатых тонкостенных холодногнутых оцинкованных стержней / Г. А. Нехаев, И. А. Захарова // Сб. материалов XV Международ. науч.-техн. конф. "Актуальные проблемы строительства и строительной индустрии" (1-3 июля 2014 г.). – Тула, 2014. - C. 64-65.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R:\ОТДЕЛЫ\АГЛ\Нехаев\сборник матер семинара мансардное 20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428625"/>
            <a:ext cx="1965325" cy="2714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2786063" y="506413"/>
            <a:ext cx="585787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Нехаев, Г. А. К вопросу об усилении стальных балок под нагрузкой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 Г. А. Нехаев // Сб. материалов семинара «Мансардное строительство, реконструкция, современные технологии и материалы». - Тула, 2007. – С. 26-27.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9" name="Прямоугольник 4"/>
          <p:cNvSpPr>
            <a:spLocks noChangeArrowheads="1"/>
          </p:cNvSpPr>
          <p:nvPr/>
        </p:nvSpPr>
        <p:spPr bwMode="auto">
          <a:xfrm>
            <a:off x="428625" y="3643313"/>
            <a:ext cx="8358188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Нехаев, Г. А. Проектирование элементов балочной клетки : учебное пособие / Г. А. Нехаев. - 2-е изд., испр. – Тула : Изд-во ТулГУ, 1996. – 76 с. 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Нехаев, Г. А.  Проектирование элементов балочной клетки : учебное пособие / Г. А. Нехаев. - 2-е изд., испр. - Тула : Изд-во ТулГУ, 2005. – 76 с.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Нехаев, Г. А. Использование стропильных ферм для монтажа мостовых кранов и оборудования / Г. А. Нехаев // Известия Тульского государственного университета. Серия : Строительные материалы, конструкции и сооружения. – Тула, 2006. - Вып. 10. - С. 60-62.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500063" y="654050"/>
            <a:ext cx="8072437" cy="53101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Нехаев, Г. А. К вопросу об усилении стальных балок, работающих в упругопластической стадии / Г. А. Нехаев // Известия Тульского государственного университета. Серия : Строительные материалы, конструкции и сооружения. – Тула, 2006. - Вып. 10. - С. 62-67.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Нехаев, Г. А. Исследование влияния внутрицеховой среды на несущую способность стальных конструкций покрытия литейного цеха / Г. А. Нехаев, О. В. Зайцев // Известия Тульского государственного университета. Серия : Строительство, архитектура и реставрация. – Тула, 2005. - Вып. 8. - С. 257-260.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6. Нехаев, Г. А. К вопросу о проектировании стенок вертикальных цилиндрических резервуаров минимальной массы / Г. А. Нехаев // Известия Тульского государственного университета. Серия : Строительство, архитектура и реставрация. – Тула, 2005. - Вып. 8. - С. 253-256.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7. Нехаев, Г. А.  Исследование основной формы нелинейных колебаний непологой гибкой нити / Г. А. Нехаев // Исследования по механике деформируемых сред. – Тула, 1972. - С. 168-176.</a:t>
            </a:r>
          </a:p>
          <a:p>
            <a:pPr algn="just" eaLnBrk="0" hangingPunct="0"/>
            <a:endParaRPr lang="ru-RU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endParaRPr lang="ru-RU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endParaRPr lang="ru-RU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2" name="Прямоугольник 2"/>
          <p:cNvSpPr>
            <a:spLocks noChangeArrowheads="1"/>
          </p:cNvSpPr>
          <p:nvPr/>
        </p:nvSpPr>
        <p:spPr bwMode="auto">
          <a:xfrm>
            <a:off x="500063" y="4786313"/>
            <a:ext cx="80724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8. Нехаев, Г. А. К вопросу об усилении стальных балок под нагрузкой / Г. А. Нехаев // Сб. материалов VII Международ. науч.-техн. конф. "Актуальные проблемы строительства и строительной индустрии" (29 июня-1 июля 2006 г.). – Тула, 2006. - С. 26-27.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2"/>
          <p:cNvSpPr>
            <a:spLocks noChangeArrowheads="1"/>
          </p:cNvSpPr>
          <p:nvPr/>
        </p:nvSpPr>
        <p:spPr bwMode="auto">
          <a:xfrm>
            <a:off x="357188" y="428625"/>
            <a:ext cx="8429625" cy="612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Times New Roman" pitchFamily="18" charset="0"/>
                <a:cs typeface="Times New Roman" pitchFamily="18" charset="0"/>
              </a:rPr>
              <a:t>НЕХАЕВ  ГЕННАДИЙ  АЛЕКСЕЕВИЧ </a:t>
            </a:r>
          </a:p>
          <a:p>
            <a:pPr algn="ctr"/>
            <a:r>
              <a:rPr lang="ru-RU" sz="2200">
                <a:latin typeface="Times New Roman" pitchFamily="18" charset="0"/>
                <a:cs typeface="Times New Roman" pitchFamily="18" charset="0"/>
              </a:rPr>
              <a:t>(р. 15.09.1930 г. в Брянской области) </a:t>
            </a:r>
          </a:p>
          <a:p>
            <a:pPr algn="just"/>
            <a:r>
              <a:rPr lang="ru-RU" sz="2200">
                <a:latin typeface="Times New Roman" pitchFamily="18" charset="0"/>
                <a:cs typeface="Times New Roman" pitchFamily="18" charset="0"/>
              </a:rPr>
              <a:t>     В 1955 году окончил Воронежский инженерно-строительный институт по специальности «Промышленное и гражданское строительство». В 1955-1958 гг. аспирант Московского  инженерно-строительного института им. В. В. Куйбышева (МИСИ). Направлен на работу ассистентом в Тульский горный институт на кафедру строительной механики и конструкций.</a:t>
            </a:r>
          </a:p>
          <a:p>
            <a:pPr algn="just"/>
            <a:r>
              <a:rPr lang="ru-RU" sz="2200">
                <a:latin typeface="Times New Roman" pitchFamily="18" charset="0"/>
                <a:cs typeface="Times New Roman" pitchFamily="18" charset="0"/>
              </a:rPr>
              <a:t>     В 1960 г. Г.А. Нехаев защитил кандидатскую диссертацию в МИСИ, а в 1962 г. ему  присвоено ученое звание доцент.</a:t>
            </a:r>
          </a:p>
          <a:p>
            <a:pPr algn="just"/>
            <a:r>
              <a:rPr lang="ru-RU" sz="2200">
                <a:latin typeface="Times New Roman" pitchFamily="18" charset="0"/>
                <a:cs typeface="Times New Roman" pitchFamily="18" charset="0"/>
              </a:rPr>
              <a:t>     В 1963-1965 гг. декан строительного факультета Тульского политехнического института.</a:t>
            </a:r>
          </a:p>
          <a:p>
            <a:pPr algn="just"/>
            <a:r>
              <a:rPr lang="ru-RU" sz="2200">
                <a:latin typeface="Times New Roman" pitchFamily="18" charset="0"/>
                <a:cs typeface="Times New Roman" pitchFamily="18" charset="0"/>
              </a:rPr>
              <a:t>     В 1974 г. создал и возглавил кафедру металлических конструкций и строительной механики с целью подготовки специалистов с углубленным изучением теории расчета и конструирования строительных металлических конструкций  для проектирования и строительства специальных объектов Минмонтажспецстроя СССР.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Прямоугольник 1"/>
          <p:cNvSpPr>
            <a:spLocks noChangeArrowheads="1"/>
          </p:cNvSpPr>
          <p:nvPr/>
        </p:nvSpPr>
        <p:spPr bwMode="auto">
          <a:xfrm>
            <a:off x="357188" y="428625"/>
            <a:ext cx="83581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9. Нехаев, Г. А. Проектирование стенок вертикальных цилиндрических резервуаров минимальной массы / Г. А. Нехаев // Сб. материалов V Международ. науч.-техн. конф. "Актуальные проблемы строительства и строительной индустрии" (30 июня-2 июля 2004 г.). – Тула, 2004. - С. 49-50.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6" name="Прямоугольник 2"/>
          <p:cNvSpPr>
            <a:spLocks noChangeArrowheads="1"/>
          </p:cNvSpPr>
          <p:nvPr/>
        </p:nvSpPr>
        <p:spPr bwMode="auto">
          <a:xfrm>
            <a:off x="357188" y="1571625"/>
            <a:ext cx="842962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10. Теличко, Г. Н. Об исследовании влияния способа соединения стенок тонкостенных гнутых профилей на устойчивость составных стержней / Г. Н. Теличко, Г. А. Нехаев // Сб. материалов XII Международ. науч.-техн. конф. "Актуальные проблемы строительства и строительной индустрии" (30 июня - 2 июля 2011 г.). – Тула, 2011. - С. 81-83.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Прямоугольник 3"/>
          <p:cNvSpPr>
            <a:spLocks noChangeArrowheads="1"/>
          </p:cNvSpPr>
          <p:nvPr/>
        </p:nvSpPr>
        <p:spPr bwMode="auto">
          <a:xfrm>
            <a:off x="4572000" y="5072063"/>
            <a:ext cx="41433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Виртуальную выставку подготовила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методист Центра научного наследия и выставочной деятельности научной библиотеки ТулГУ  Филимонова О. Ю.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1"/>
          <p:cNvSpPr>
            <a:spLocks noChangeArrowheads="1"/>
          </p:cNvSpPr>
          <p:nvPr/>
        </p:nvSpPr>
        <p:spPr bwMode="auto">
          <a:xfrm>
            <a:off x="357188" y="428625"/>
            <a:ext cx="8429625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200">
                <a:latin typeface="Times New Roman" pitchFamily="18" charset="0"/>
                <a:cs typeface="Times New Roman" pitchFamily="18" charset="0"/>
              </a:rPr>
              <a:t>С 1986 г. доцент ТулПИ, а с 1994 г. профессор Тульского государственного университета, консультант проектного института «Тульскгражданпроект».</a:t>
            </a:r>
          </a:p>
          <a:p>
            <a:pPr algn="just"/>
            <a:r>
              <a:rPr lang="ru-RU" sz="2200">
                <a:latin typeface="Times New Roman" pitchFamily="18" charset="0"/>
                <a:cs typeface="Times New Roman" pitchFamily="18" charset="0"/>
              </a:rPr>
              <a:t>     Г.А. Нехаев имеет более 7 авторских свидетельств на изобретение, две медали ВДНХ СССР.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>
                <a:latin typeface="Times New Roman" pitchFamily="18" charset="0"/>
                <a:cs typeface="Times New Roman" pitchFamily="18" charset="0"/>
              </a:rPr>
              <a:t>Награжден нагрудными знаками Министерства высшего образования СССР и «За заслуги перед ТулГУ». Почетный работник высшего профессионального образования РФ. Почетный строитель РФ. Лауреат премии им. С. И. Мосина.</a:t>
            </a:r>
          </a:p>
          <a:p>
            <a:pPr algn="just"/>
            <a:r>
              <a:rPr lang="ru-RU" sz="2200">
                <a:latin typeface="Times New Roman" pitchFamily="18" charset="0"/>
                <a:cs typeface="Times New Roman" pitchFamily="18" charset="0"/>
              </a:rPr>
              <a:t>     В настоящее время работает на кафедре Строительства, строительных материалов и конструкций ТулГУ.     </a:t>
            </a:r>
            <a:endParaRPr lang="ru-RU" sz="220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1"/>
          <p:cNvSpPr>
            <a:spLocks noChangeArrowheads="1"/>
          </p:cNvSpPr>
          <p:nvPr/>
        </p:nvSpPr>
        <p:spPr bwMode="auto">
          <a:xfrm>
            <a:off x="1643063" y="285750"/>
            <a:ext cx="6286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Georgia" pitchFamily="18" charset="0"/>
              </a:rPr>
              <a:t>КНИГИ И УЧЕБНЫЕ ПОСОБИЯ</a:t>
            </a:r>
          </a:p>
        </p:txBody>
      </p:sp>
      <p:pic>
        <p:nvPicPr>
          <p:cNvPr id="18434" name="Picture 3" descr="R:\ОТДЕЛЫ\АГЛ\Нехаев\балочная клетка 199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928688"/>
            <a:ext cx="1785937" cy="2600325"/>
          </a:xfrm>
          <a:prstGeom prst="rect">
            <a:avLst/>
          </a:prstGeom>
          <a:noFill/>
          <a:ln w="6350" cmpd="tri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5" name="Picture 5" descr="R:\ОТДЕЛЫ\АГЛ\Нехаев\нехаев легкие металлич.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3714750"/>
            <a:ext cx="1785937" cy="2354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2500313" y="3933825"/>
            <a:ext cx="6357937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Нехаев, Г. А. Легкие металлические конструкции / Г. А. Нехаев. - [Б. м.] : ПрофСтальПрокат, 2012. - 86 с.</a:t>
            </a:r>
          </a:p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пособии приведены расчетные основы, методы и схемы расчета  тонкостенных холодногнутых стержней.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7" name="Прямоугольник 7"/>
          <p:cNvSpPr>
            <a:spLocks noChangeArrowheads="1"/>
          </p:cNvSpPr>
          <p:nvPr/>
        </p:nvSpPr>
        <p:spPr bwMode="auto">
          <a:xfrm>
            <a:off x="2500313" y="1000125"/>
            <a:ext cx="6215062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Нехаев, Г. А. Балочная клетка / Г. А. Нехаев. – Тула : Изд-во ТулГУ, 1996. - 76 с.</a:t>
            </a:r>
          </a:p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Изложены методика расчета и принципы конструирования несущих стальных элементов балочной клетки: прокатных и сварных балок, центрально сжатых сквозных колонн. Приведен пример расчета и конструирования стальных элементов балочной клетки нормального типа.</a:t>
            </a:r>
          </a:p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R:\ОТДЕЛЫ\АГЛ\Нехаев\металлические конструкции 20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357188"/>
            <a:ext cx="1938338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3" descr="R:\ОТДЕЛЫ\АГЛ\Нехаев\основные положен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3357563"/>
            <a:ext cx="1928813" cy="278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2643188" y="295275"/>
            <a:ext cx="61436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Нехаев, Г. А. Металлические конструкции в примерах и задачах : учебное пособие / Г. А. Нехаев, И. А. Захарова. - М. : Изд-во АСВ, 2010. - 140 с.</a:t>
            </a:r>
          </a:p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Рассмотрены числовые примеры и поставлены задачи по расчету и конструированию основных видов соединений стальных элементов, подбору сечений центрально-сжатых и изгибаемых стержней, расчету узлов ферм из грунтозамкнутых сварных профилей.</a:t>
            </a:r>
          </a:p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2714625" y="3370263"/>
            <a:ext cx="6000750" cy="2590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Нехаев, Г. А.  Основные положения по проектированию вертикальных цилиндрических резервуаров и газгольдеров : учебное пособие / Г. А. Нехаев. – Тула : Изд-во ТулГУ, 2000. - 142 с. </a:t>
            </a:r>
          </a:p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Изложены основные положения по сбору нагрузок, расчету и конструированию элементов и узлов вертикального цилиндрического резервуара и мокрого газгольдера. Приведены примеры расчета конструкции вертикального резервуара, мокрого газгольдера и их покрытий.</a:t>
            </a:r>
          </a:p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R:\ОТДЕЛЫ\АГЛ\Нехаев\проектирование и расчет стальных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285750"/>
            <a:ext cx="1900237" cy="270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Picture 3" descr="R:\ОТДЕЛЫ\АГЛ\Нехаев\проектирование элементов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3357563"/>
            <a:ext cx="1897062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2571750" y="295275"/>
            <a:ext cx="6143625" cy="2103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Нехаев, Г. А.  Проектирование и расчет стальных цилиндрических резервуаров и газгольдеров низкого давления : учебное пособие / Г. А.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Нехаев. - М. : Изд-во АСВ, 2005. – 216 с. </a:t>
            </a:r>
          </a:p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Изложены основные положения по сбору нагрузок, расчету и конструированию элементов и узлов стальных цилиндрических резервуаров и газгольдеров низкого давления. Приведены примеры расчета конструкций резервуаров, газгольдеров и их покрытий.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2571750" y="3368675"/>
            <a:ext cx="6072188" cy="23161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Нехаев, Г. А. Проектирование элементов балочной клетки из горячекатаных и холодногнутых тонкостенных профилей : учебное пособие / Г. А. Нехаев. - Тула : Изд-во ТулГУ, 2011. - 123 с. </a:t>
            </a:r>
          </a:p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Изложены основы напряженно-деформированного состояния тонкостенных холодногнутых оцинкованных стержней открытого профиля, методика расчета и принципы конструирования элементов балочной клетки из них, а также и прокатных профилей. Приведены примеры расчета и конструирования элементов балочной клетки.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R:\ОТДЕЛЫ\АГЛ\Нехаев\проектирование элементов балочной 2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357188"/>
            <a:ext cx="1887537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Прямоугольник 2"/>
          <p:cNvSpPr>
            <a:spLocks noChangeArrowheads="1"/>
          </p:cNvSpPr>
          <p:nvPr/>
        </p:nvSpPr>
        <p:spPr bwMode="auto">
          <a:xfrm>
            <a:off x="2714625" y="428625"/>
            <a:ext cx="60007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Нехаев, Г. А.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Проектирование элементов балочной клетки : учебное пособие / Г. А. Нехаев. - 3-е изд., испр.  - Тула : Изд-во ТулГУ, 2006. - 76 с.</a:t>
            </a:r>
          </a:p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Изложены методика расчета и принципы конструирования несущих стальных элементов балочной клетки: прокатных и сварных балок, центрально сжатых сквозных колонн. Приведены примеры расчета и 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конструирования элементов балочной клетки нормального типа.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Прямоугольник 3"/>
          <p:cNvSpPr>
            <a:spLocks noChangeArrowheads="1"/>
          </p:cNvSpPr>
          <p:nvPr/>
        </p:nvSpPr>
        <p:spPr bwMode="auto">
          <a:xfrm>
            <a:off x="3203575" y="2997200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СТАТЬИ В ПРОФЕССИОНАЛЬНЫХ СБОРНИКАХ</a:t>
            </a:r>
          </a:p>
        </p:txBody>
      </p:sp>
      <p:pic>
        <p:nvPicPr>
          <p:cNvPr id="22532" name="Picture 2" descr="R:\ОТДЕЛЫ\АГЛ\Нехаев\известия 2002 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3571875"/>
            <a:ext cx="1785938" cy="2620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2533" name="Прямоугольник 5"/>
          <p:cNvSpPr>
            <a:spLocks noChangeArrowheads="1"/>
          </p:cNvSpPr>
          <p:nvPr/>
        </p:nvSpPr>
        <p:spPr bwMode="auto">
          <a:xfrm>
            <a:off x="2786063" y="4000500"/>
            <a:ext cx="585787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Зиборов, Л. А.  К вопросу об усилении железобетонных стропильных ферм / Л. А. Зиборов, Г. А. Нехаев // Известия Тульского государственного университета. Серия : Строительство и архитектура. – Тула, 2002. - Вып. 2. - C. 20-23.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R:\ОТДЕЛЫ\АГЛ\Нехаев\известия 2003 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357188"/>
            <a:ext cx="1779588" cy="248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3554" name="Прямоугольник 2"/>
          <p:cNvSpPr>
            <a:spLocks noChangeArrowheads="1"/>
          </p:cNvSpPr>
          <p:nvPr/>
        </p:nvSpPr>
        <p:spPr bwMode="auto">
          <a:xfrm>
            <a:off x="2571750" y="500063"/>
            <a:ext cx="6072188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Нехаев, Г. А. Деформативность изгибно-жестких нитей в упруго-пластической стадии / Г. А. Нехаев, А. М. Томаев // Известия Тульского государственного университета. Серия : Строительные материалы, конструкции и сооружения. – Тула, 2003. - Вып. 5. - C. 11-17.</a:t>
            </a:r>
          </a:p>
        </p:txBody>
      </p:sp>
      <p:pic>
        <p:nvPicPr>
          <p:cNvPr id="23555" name="Picture 3" descr="R:\ОТДЕЛЫ\АГЛ\Нехаев\известия 2004 вып. 6 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3328988"/>
            <a:ext cx="1849438" cy="258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Прямоугольник 4"/>
          <p:cNvSpPr>
            <a:spLocks noChangeArrowheads="1"/>
          </p:cNvSpPr>
          <p:nvPr/>
        </p:nvSpPr>
        <p:spPr bwMode="auto">
          <a:xfrm>
            <a:off x="2643188" y="3429000"/>
            <a:ext cx="6072187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Нехаев, Г. А. К вопросу о проектировании стенок вертикальных цилиндрических резервуаров минимальной массы / Г. А. Нехаев // Известия Тульского государственного университета. Серия : Строительные материалы, конструкции и сооружения. – Тула, 2004. - Вып. 6. - С. 124-128.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R:\ОТДЕЛЫ\АГЛ\Нехаев\известия 2004 вып. 7 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428625"/>
            <a:ext cx="1755775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2571750" y="577850"/>
            <a:ext cx="607218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Нехаев, Г. А. Исследование влияния внутрицеховой среды на несущую способность стальных конструкций покрытия литейного цеха / Г. А. Нехаев, О. В. Зайцев // Известия Тульского государственного университета. Серия : Строительные материалы, конструкции и сооружения. – Тула, 2004. - Вып. 7. - С. 70-73.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9" name="Picture 4" descr="R:\ОТДЕЛЫ\АГЛ\Нехаев\известия 20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3500438"/>
            <a:ext cx="1743075" cy="256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2643188" y="3578225"/>
            <a:ext cx="6072187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Корнеев, В. М. К расчету днищ стальных резервуаров / М. В. Корнеев, Г. А. Нехаев // Известия Тульского государственного университета. Серия : Строительные материалы, конструкции и сооружения. – Тула, 2006. - Вып. 10. - С. 28-34.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791</TotalTime>
  <Words>1849</Words>
  <Application>Microsoft Office PowerPoint</Application>
  <PresentationFormat>On-screen Show (4:3)</PresentationFormat>
  <Paragraphs>84</Paragraphs>
  <Slides>20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12</vt:i4>
      </vt:variant>
      <vt:variant>
        <vt:lpstr>Заголовки слайдов</vt:lpstr>
      </vt:variant>
      <vt:variant>
        <vt:i4>20</vt:i4>
      </vt:variant>
    </vt:vector>
  </HeadingPairs>
  <TitlesOfParts>
    <vt:vector size="39" baseType="lpstr">
      <vt:lpstr>Arial</vt:lpstr>
      <vt:lpstr>Georgia</vt:lpstr>
      <vt:lpstr>Wingdings 2</vt:lpstr>
      <vt:lpstr>Wingdings</vt:lpstr>
      <vt:lpstr>Calibri</vt:lpstr>
      <vt:lpstr>Times New Roman</vt:lpstr>
      <vt:lpstr>Palatino Linotype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TulGU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bi6io</dc:creator>
  <cp:lastModifiedBy>Тимофеева</cp:lastModifiedBy>
  <cp:revision>137</cp:revision>
  <dcterms:created xsi:type="dcterms:W3CDTF">2015-11-26T06:16:03Z</dcterms:created>
  <dcterms:modified xsi:type="dcterms:W3CDTF">2016-02-04T08:33:10Z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339992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