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Override+xml" PartName="/ppt/theme/themeOverrid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546E6BE-287F-4960-AF4B-CBA8F36A2F65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C554180-2468-4CED-A92C-2DD61CC96F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213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50066E-A07F-4236-9246-50F956EE5898}" type="slidenum">
              <a:rPr lang="ru-RU" smtClean="0"/>
              <a:pPr/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89025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925D00-0481-4ED5-85DC-B045053DD84C}" type="slidenum">
              <a:rPr lang="ru-RU" smtClean="0"/>
              <a:pPr/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15609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0BBE-6B41-4C4B-8B4B-3FF655D71258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4D608-ADB8-4A70-84E9-7C41ABAB6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B6B16-07DC-4103-8D9A-ACFF9853E7F1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6EE3C-6B23-4D9C-8E37-289D19714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CB6EB-3816-43DB-B8D7-88D5309E4591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0DF4-6BD0-4A94-ACDB-56DC6D032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C4A6-0B49-4B94-A7B2-DFA8D190AB99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BF217-302C-4658-8260-CA35FEEF3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3BC25-4208-42C1-A9D4-9418A01728AF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9C8A-2137-4C37-899E-AD640334B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EFFF3-CC58-44BD-A7B4-EEF8988C1B61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CC7A7-0DFC-407B-B81D-0DC09DE6D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1FC55-9ACE-44DE-822C-46A3076C20FE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431D7-2038-4B70-B6CE-64356A6E7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F3EA1-D950-427F-948E-8D2F3ED78DD9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2F09B-505E-48A7-AD6F-9D9240F4A0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78A51-55DC-44B0-BF0E-D2AB5CDD3F00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1E4F1-7C11-45B5-9526-9423D7BF54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A131C-1C94-4748-A052-4ECFFF52184B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0233-B64E-490B-A690-9A3806448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9AE05-0DEC-48BE-A284-FB615BD9BCB9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E96CE-6572-467C-91BF-916F39BA7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54C5A6-AFBE-4B16-9C8F-4DE4CF98744D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0EDB1B-B971-4453-BD13-C887C2F9F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49" r:id="rId4"/>
    <p:sldLayoutId id="2147483855" r:id="rId5"/>
    <p:sldLayoutId id="2147483850" r:id="rId6"/>
    <p:sldLayoutId id="2147483856" r:id="rId7"/>
    <p:sldLayoutId id="2147483857" r:id="rId8"/>
    <p:sldLayoutId id="2147483858" r:id="rId9"/>
    <p:sldLayoutId id="2147483851" r:id="rId10"/>
    <p:sldLayoutId id="21474838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tsu.tula.ru/cgi-bin/zgate.exe?ACTION=follow&amp;SESSION_ID=8548&amp;TERM=%D0%9B%D1%8E%D0%B1%D0%B8%D0%BC%D0%BE%D0%B2,%20%D0%92.%D0%92.%5b1,1004,4,101%5d&amp;LANG=ru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32656"/>
            <a:ext cx="8072437" cy="60721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ru-RU" sz="4500" dirty="0" smtClean="0">
              <a:solidFill>
                <a:srgbClr val="03546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4300" dirty="0" smtClean="0">
                <a:solidFill>
                  <a:srgbClr val="03546C"/>
                </a:solidFill>
              </a:rPr>
              <a:t> </a:t>
            </a:r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Любимов Виктор Васильевич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 70-летию со дня рождения)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доктор технических наук,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зав. кафедрой</a:t>
            </a:r>
            <a:endParaRPr lang="en-US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электро- и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нанотехнологий</a:t>
            </a:r>
            <a:endParaRPr lang="ru-RU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Естественно-научного института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заслуженный деятель науки РФ,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член-корреспондент РАТН РФ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3546C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500" dirty="0" smtClean="0">
              <a:solidFill>
                <a:srgbClr val="03546C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3546C"/>
                </a:solidFill>
              </a:rPr>
              <a:t> 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3546C"/>
                </a:solidFill>
              </a:rPr>
              <a:t> 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500" dirty="0" smtClean="0">
                <a:solidFill>
                  <a:srgbClr val="03546C"/>
                </a:solidFill>
              </a:rPr>
              <a:t> </a:t>
            </a:r>
          </a:p>
          <a:p>
            <a:pPr algn="ctr" eaLnBrk="1" hangingPunct="1">
              <a:lnSpc>
                <a:spcPct val="80000"/>
              </a:lnSpc>
            </a:pPr>
            <a:endParaRPr lang="ru-RU" sz="1500" dirty="0" smtClean="0">
              <a:solidFill>
                <a:srgbClr val="03546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686800" cy="47147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СТАТЬИ В ПРОФЕССИОНАЛЬНЫХ СБОРНИКАХ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428625" y="785813"/>
            <a:ext cx="8286750" cy="56435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5603" name="Picture 2" descr="Из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071563"/>
            <a:ext cx="1257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Прямоугольник 4"/>
          <p:cNvSpPr>
            <a:spLocks noChangeArrowheads="1"/>
          </p:cNvSpPr>
          <p:nvPr/>
        </p:nvSpPr>
        <p:spPr bwMode="auto">
          <a:xfrm>
            <a:off x="2286000" y="1214438"/>
            <a:ext cx="60721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 Расширение технологических возможностей и обоснование новых технологических схем электрофизико-химических методов обработки / В. В. Любимов, Е. А. Сабинин // Известия Тульского государственного университета. Серия : Технические науки. - Тула, 2010. - Вып. 4, ч. 1. - С. 168-181.</a:t>
            </a:r>
          </a:p>
        </p:txBody>
      </p:sp>
      <p:pic>
        <p:nvPicPr>
          <p:cNvPr id="25605" name="Picture 3" descr="Из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3000375"/>
            <a:ext cx="1219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Прямоугольник 6"/>
          <p:cNvSpPr>
            <a:spLocks noChangeArrowheads="1"/>
          </p:cNvSpPr>
          <p:nvPr/>
        </p:nvSpPr>
        <p:spPr bwMode="auto">
          <a:xfrm>
            <a:off x="2357438" y="3214688"/>
            <a:ext cx="6072187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 Электрофизико-химическая обработка стали 12Х18Н10Т / В. В. Любимов, О. Е. Грачев // Известия Тульского государственного университета. Серия : Технические науки. – Тула, 2011. - Вып. 3. - С. 483-491. </a:t>
            </a:r>
          </a:p>
        </p:txBody>
      </p:sp>
      <p:pic>
        <p:nvPicPr>
          <p:cNvPr id="25607" name="Picture 4" descr="ТулГу - вып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4929188"/>
            <a:ext cx="1257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2428875" y="5076825"/>
            <a:ext cx="6072188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62865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 Моделирование процесса анодного растворения кремния / В. В. Любимов, В. М. Волгин, А. Р. Абитов // Известия Тульского государственного университета. Серия : Технические науки. – Тула, 2011. - Вып. 4. - С. 246-254.</a:t>
            </a:r>
          </a:p>
          <a:p>
            <a:pPr eaLnBrk="0" hangingPunct="0">
              <a:tabLst>
                <a:tab pos="6286500" algn="l"/>
              </a:tabLst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57175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28625" y="1071563"/>
            <a:ext cx="8358188" cy="54292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  <p:pic>
        <p:nvPicPr>
          <p:cNvPr id="26629" name="Picture 3" descr="Химия и электрофизикохимическое воздейств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12715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Прямоугольник 6"/>
          <p:cNvSpPr>
            <a:spLocks noChangeArrowheads="1"/>
          </p:cNvSpPr>
          <p:nvPr/>
        </p:nvSpPr>
        <p:spPr bwMode="auto">
          <a:xfrm>
            <a:off x="2286000" y="1428736"/>
            <a:ext cx="6286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Исследование процесса электрохимического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микроформования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сверх малых МЭЗ / В. В. Любимов [и др.] // Известия Тульского государственного университета. Серия : Химия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воздействия на материалы. - Тула, 2000. – С. 104-110.</a:t>
            </a:r>
          </a:p>
        </p:txBody>
      </p:sp>
      <p:pic>
        <p:nvPicPr>
          <p:cNvPr id="26631" name="Picture 4" descr="Известия ТулГу - выпуск 2 - 2001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143248"/>
            <a:ext cx="1204912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Прямоугольник 8"/>
          <p:cNvSpPr>
            <a:spLocks noChangeArrowheads="1"/>
          </p:cNvSpPr>
          <p:nvPr/>
        </p:nvSpPr>
        <p:spPr bwMode="auto">
          <a:xfrm>
            <a:off x="2286000" y="3286124"/>
            <a:ext cx="6215063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Любимов, В. В. Оценка антикоррозионных свойств МДО покрытий на алюминиевых сплавах / В. В. Любимов, В. К. Сундуков, В. И. Гаврилин //  Известия Тульского государственного университета. Серия : Химия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воздействия на материалы. - Тула, 2001. –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2. – С. 150-153</a:t>
            </a:r>
            <a:r>
              <a:rPr lang="ru-RU" dirty="0"/>
              <a:t>.</a:t>
            </a:r>
          </a:p>
        </p:txBody>
      </p:sp>
      <p:pic>
        <p:nvPicPr>
          <p:cNvPr id="10" name="Picture 2" descr="Из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929198"/>
            <a:ext cx="12382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286000" y="5143512"/>
            <a:ext cx="62150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28650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Любимов, В. В. Физико-механические характеристики МДО покрытий на алюминиевых сплавах АД0 и АД1 / В. В. Любимов, В. К. Сундуков, В. И. Гаврилин // Известия Тульского государственного университета. Серия 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воздействия на материалы. – Тула, 2001. – С. 61-67.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28613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428625" y="1071563"/>
            <a:ext cx="8286750" cy="53578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  <p:pic>
        <p:nvPicPr>
          <p:cNvPr id="27653" name="Picture 4" descr="Известия ТулГу-выпуск5-2004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1214437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Прямоугольник 6"/>
          <p:cNvSpPr>
            <a:spLocks noChangeArrowheads="1"/>
          </p:cNvSpPr>
          <p:nvPr/>
        </p:nvSpPr>
        <p:spPr bwMode="auto">
          <a:xfrm>
            <a:off x="2214563" y="1500173"/>
            <a:ext cx="63579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Любимов, В. В.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методы обработки в производстве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нанообъектов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/ В. В. Любимов // Известия Тульского государственного университета. Серия 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воздействия на материалы. – Тула, 2004.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5. - С. 39-43.</a:t>
            </a:r>
          </a:p>
        </p:txBody>
      </p:sp>
      <p:pic>
        <p:nvPicPr>
          <p:cNvPr id="27655" name="Picture 5" descr="Известия ТулГу-выпуск 6-2005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143248"/>
            <a:ext cx="1214437" cy="175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6" name="Прямоугольник 8"/>
          <p:cNvSpPr>
            <a:spLocks noChangeArrowheads="1"/>
          </p:cNvSpPr>
          <p:nvPr/>
        </p:nvSpPr>
        <p:spPr bwMode="auto">
          <a:xfrm>
            <a:off x="2214563" y="3357562"/>
            <a:ext cx="64293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Любимов, В. В. О дискретной точности обработки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нанотехнологиях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/ В. В. Любимов // Известия Тульского государственного университета. Серия 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воздействия на материалы. – Тула, 2005.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6. - С. 32-36.</a:t>
            </a:r>
          </a:p>
        </p:txBody>
      </p:sp>
      <p:pic>
        <p:nvPicPr>
          <p:cNvPr id="10" name="Picture 2" descr="ИзвестияТулГу - Выпуск7 -2006г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5000636"/>
            <a:ext cx="1200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214546" y="5000636"/>
            <a:ext cx="65008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Любимов, В. В. Получение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нанодисперсных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порошков молибдена электроэрозионным методом / В. В. Любимов, А. А. Евланов, А. Р.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Абитов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// Известия Тульского государственного университета. Серия 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воздействия на материалы. – Тула,  2006.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7. - С. 75-80.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573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500063" y="1071563"/>
            <a:ext cx="8215312" cy="53578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  <p:pic>
        <p:nvPicPr>
          <p:cNvPr id="28677" name="Picture 3" descr="Вес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1143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Прямоугольник 6"/>
          <p:cNvSpPr>
            <a:spLocks noChangeArrowheads="1"/>
          </p:cNvSpPr>
          <p:nvPr/>
        </p:nvSpPr>
        <p:spPr bwMode="auto">
          <a:xfrm>
            <a:off x="2214562" y="1357298"/>
            <a:ext cx="635796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Любимов, В. В. Электрохимическая обработка кремниевых пластин / В. В. Любимов, А. Р.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Абитов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// Известия Тульского государственного университета. Серия 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воздействия на материалы. – Тула, 2009. –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1. – С. 135-139.</a:t>
            </a:r>
          </a:p>
        </p:txBody>
      </p:sp>
      <p:pic>
        <p:nvPicPr>
          <p:cNvPr id="10" name="Picture 2" descr="Технология машиностроен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928934"/>
            <a:ext cx="125421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286000" y="3000372"/>
            <a:ext cx="6286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 вопросу о стабилизации межэлектродного зазора при электрохимической обработке с переменной рабочей площадью катода-инструмента / Л. Б. Дмитриев [и др.] // Технология машиностроения. – Тула, 1971.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21 : Исследования в области электрофизических и электрохимических методов обработки металлов. –  1971. - C. 3-15.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4" descr="Электрохимические и электрофизичесие метод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857760"/>
            <a:ext cx="1214446" cy="1721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2286000" y="5072073"/>
            <a:ext cx="63579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28650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Любимов, В. В. Пути совершенствования аддитивной технологии / В. В. Любимов, В. К. Сундуков, В. С. Попов // Электрохимические и электрофизические методы обработки металлов : сб.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тр. – Тула, 1983. – С. 30-36.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573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500063" y="1071563"/>
            <a:ext cx="8215312" cy="53578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9699" name="Picture 2" descr="Электрохимические электрофизические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1268413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Прямоугольник 4"/>
          <p:cNvSpPr>
            <a:spLocks noChangeArrowheads="1"/>
          </p:cNvSpPr>
          <p:nvPr/>
        </p:nvSpPr>
        <p:spPr bwMode="auto">
          <a:xfrm>
            <a:off x="2286000" y="1643050"/>
            <a:ext cx="6286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Любимов, В. В. Аддитивное формообразование / В. В. Любимов // Электрохимические и электрофизические методы обработки металлов : сб.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тр. – Тула, 1989. – С. 5-12.</a:t>
            </a:r>
          </a:p>
        </p:txBody>
      </p:sp>
      <p:pic>
        <p:nvPicPr>
          <p:cNvPr id="29701" name="Picture 3" descr="Электрохимическ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143248"/>
            <a:ext cx="12382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Прямоугольник 6"/>
          <p:cNvSpPr>
            <a:spLocks noChangeArrowheads="1"/>
          </p:cNvSpPr>
          <p:nvPr/>
        </p:nvSpPr>
        <p:spPr bwMode="auto">
          <a:xfrm>
            <a:off x="2357438" y="3286124"/>
            <a:ext cx="62150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Любимов, В. В. Теоретические основы синтеза новых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механоэлектрофизико-химических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методов размерной обработки / В. В. Любимов, Н. И. Иванов // Электрохимические и электрофизические методы обработки металлов : сб.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тр. – Тула, 1990. – С. 5-13.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573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000125"/>
            <a:ext cx="8072438" cy="5500688"/>
          </a:xfrm>
        </p:spPr>
        <p:txBody>
          <a:bodyPr/>
          <a:lstStyle/>
          <a:p>
            <a:pPr marL="0" indent="457200" algn="just"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влияния некоторых факторов на точность геометрической формы при размерной электрохимической обработке / Л. Б. Дмитриев [и др.] // Технология машиностроения. – Тула, 1971.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21 : Исследования в области электрофизических и электрохимических методов обработки металлов. - C. 87-94.</a:t>
            </a: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Гепштейн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С. Нестационарные явления, возникающие при ЭХО на малых межэлектродных зазорах, и их влияние на качество обработанной поверхности / В. С.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Гепштейн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 В. Любимов // Технология машиностроения. – Тула, 1971.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21 : Исследования в области электрофизических и электрохимических методов обработки металлов. - C. 116-123.</a:t>
            </a:r>
          </a:p>
          <a:p>
            <a:pPr marL="0" indent="45720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микроотверстий в деталях из труднообрабатываемых материалов / В. В. Любимов [и др.] // Известия Тульского государственного университета. Серия :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воздействия на материалы. - Тула, 2005.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6. - С. 44-49.</a:t>
            </a:r>
          </a:p>
          <a:p>
            <a:pPr marL="0" indent="45720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Любимов, В. В. Исследование рельефов, полученных при испарении графита в среде аргона методом КИБ / В. В. Любимов, А. В. Иванов, А. А. Евланов // Известия Тульского государственного университета. Серия :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воздействия на материалы. – Тула, 2005.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6. - С. 71-77.</a:t>
            </a:r>
          </a:p>
          <a:p>
            <a:pPr marL="0" indent="45720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Моделирование распределения электрического поля при МДО деталей с отверстиями / В. В. Любимов [и др.] // Известия Тульского государственного университета. Серия :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воздействия на материалы. – Тула, 2005.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6. - С. 82-87. </a:t>
            </a:r>
          </a:p>
          <a:p>
            <a:pPr marL="0" indent="457200" algn="just">
              <a:buNone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Font typeface="Wingdings 2" pitchFamily="18" charset="2"/>
              <a:buNone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dirty="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457200" algn="just">
              <a:buFont typeface="Wingdings 2" pitchFamily="18" charset="2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573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857250"/>
            <a:ext cx="8286750" cy="56435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600" dirty="0" smtClean="0"/>
              <a:t> </a:t>
            </a:r>
          </a:p>
          <a:p>
            <a:pPr algn="just">
              <a:buFont typeface="Wingdings 2" pitchFamily="18" charset="2"/>
              <a:buNone/>
            </a:pPr>
            <a:r>
              <a:rPr lang="en-US" sz="1600" dirty="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эксплуатационных характеристик поверхностей инструментов из стали Р6М5, модифицированных ионно-вакуумными методами / В. В. Любимов [и др.] // Известия Тульского государственного университета. Серия :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воздействия на материалы. – Тула, 2005.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6. - С. 129-136. </a:t>
            </a:r>
          </a:p>
          <a:p>
            <a:pPr algn="just"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Любимов, В. В. Разработка методики выбора условий процесса ионной имплантации азота в стали и сплавы / В. В. Любимов, А. В. Иванов, Д. В.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Витальский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// Известия Тульского государственного университета. Серия :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воздействия на материалы. – Тула, 2006.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7. - C. 13-20.</a:t>
            </a:r>
          </a:p>
          <a:p>
            <a:pPr algn="just"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Любимов, В. В. Разработка вариантов схем ультразвуковой очистки пленок / В. В. Любимов, Е. А.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Болденкова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// Известия Тульского государственного университета. Серия :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воздействия на материалы. - Тула, 2006.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7. - C. 40-48.</a:t>
            </a:r>
          </a:p>
          <a:p>
            <a:pPr algn="just"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Любимов, В. В. Разработка модели разрушения гетерогенных материалов под действием лазерного излучения / В. В. Любимов, Ю. Н. Гайдуков // Известия Тульского государственного университета. Серия :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воздействия на материалы. - Тула, 2001. - С. 20-26.</a:t>
            </a:r>
          </a:p>
          <a:p>
            <a:pPr algn="just"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Любимов, В. В. Соединение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миниобъектов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вакууме с поверхностным модифицированием / В. В. Любимов, В. К. Сундуков, А. В. Иванов // Известия Тульского государственного университета. Серия :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Электрофизикохимические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воздействия на материалы. – Тула, 2001. - С. 33-35.</a:t>
            </a:r>
          </a:p>
          <a:p>
            <a:pPr>
              <a:buFont typeface="Wingdings 2" pitchFamily="18" charset="2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57175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000125"/>
            <a:ext cx="8215312" cy="5357813"/>
          </a:xfrm>
        </p:spPr>
        <p:txBody>
          <a:bodyPr/>
          <a:lstStyle/>
          <a:p>
            <a:pPr marL="0" indent="342900" algn="just">
              <a:buFont typeface="Wingdings 2" pitchFamily="18" charset="2"/>
              <a:buNone/>
            </a:pPr>
            <a:r>
              <a:rPr lang="en-US" sz="1600" u="sng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    </a:t>
            </a:r>
            <a:endParaRPr lang="ru-RU" sz="1600" u="sng" smtClean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Любимов, В. В. Выбор параметров процесса электролитического нанесения антикоррозионных покрытий на внутренние поверхности сосудов высокого давления / В. В. Любимов, В. И. Гнидин, И. В. Гнидина // Известия Тульского государственного университета. Серия : Электрофизикохимические воздействия на материалы. – Тула, 2001. -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50-54.</a:t>
            </a:r>
          </a:p>
          <a:p>
            <a:pPr marL="0" indent="3429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влияния состава электролита и электрических режимов МДО на физико-механические характеристики покрытий на алюминиевом сплаве В95 / В. В. Любимов [и др.] // Известия Тульского государственного университета. Серия : Электрофизикохимические воздействия на материалы. – Тула, 2001. - С. 55-60.</a:t>
            </a:r>
          </a:p>
          <a:p>
            <a:pPr marL="0" indent="3429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Любимов, В. В. Исследование эксплуатационных характеристик торцевых фрез из стали P6M5,имплантированных ионами азота / В. В. Любимов, В. К. Сундуков, Ю. В. Инзарцев // Известия Тульского государственного университета. Серия : Электрофизикохимические воздействия на материалы. – Тула, 2001. - С. 81-85.</a:t>
            </a:r>
          </a:p>
          <a:p>
            <a:pPr marL="0" indent="3429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технологий изготовления и сборки микроинструментария для нейрохирургии / Ф. А. Сербиненко [и др.] // Известия Тульского государственного университета. Серия : Электрофизикохимические воздействия на материалы. - Тула, 2001. 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86-92.</a:t>
            </a:r>
            <a:endParaRPr lang="en-US" sz="1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buFont typeface="Wingdings 2" pitchFamily="18" charset="2"/>
              <a:buNone/>
            </a:pPr>
            <a:endParaRPr lang="en-US" sz="1600" u="sng" smtClean="0">
              <a:solidFill>
                <a:srgbClr val="595959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0" indent="3429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6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smtClean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buFont typeface="Wingdings 2" pitchFamily="18" charset="2"/>
              <a:buNone/>
            </a:pPr>
            <a:r>
              <a:rPr lang="ru-RU" sz="16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42900">
              <a:buFont typeface="Wingdings 2" pitchFamily="18" charset="2"/>
              <a:buNone/>
            </a:pPr>
            <a:r>
              <a:rPr lang="en-US" sz="16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smtClean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573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071563"/>
            <a:ext cx="8215312" cy="5429250"/>
          </a:xfrm>
        </p:spPr>
        <p:txBody>
          <a:bodyPr/>
          <a:lstStyle/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Инзарцев, Ю. В. Модернизация системы электропитания установки для ионной имплантации / Ю. В. Инзарцев, В. В. Любимов, А. В. Иванов // Известия Тульского государственного университета. Серия : Электрофизикохимические воздействия на материалы. – Тула, 2004. - Вып. 5. - С. 3-8.</a:t>
            </a: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распределения дозы ионной имплантации азота на поверхности образцов из стали 12Х18Н9Т / В. В. Любимов [и др.] // Известия Тульского государственного университета. Сер. : Электрофизикохимические воздействия на материалы. – Тула, 2004. - Вып.5. - С. 8-12.</a:t>
            </a: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Микродуговое оксидирование внутренних поверхностей деталей из сплавов алюминия / В. В. Любимов [и др.] // Известия Тульского государственного университета. Серия : Электрофизикохимические воздействия на материалы. – Тула, 2004. - Вып. 5. - С. 56-63.</a:t>
            </a: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Любимов, В. В. Ионно-плазменное плакирование мелкодисперсных стеклянных порошков / В. В. Любимов, А. В. Иванов, М. С. Саломатников // Высокие, критические электро- и нанотехнологии : сб. тр. науч.-техн. конф., Тула, 7 июня 2012 г. – Тула, 2012. - С. 4-11.</a:t>
            </a: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Патрушев, А. С. Исследование физико-механических свойств стали 12Х18Н10Т после лазерного упрочнения методом склерометрии / А. С. Патрушев, П. В. Степанов, В. В. Любимов // Высокие, критические электро- и нанотехнологии : сб. тр. науч.-техн. конф., Тула, 7 июня 2012 г. - Тула, 2012. - С. 18-23.</a:t>
            </a:r>
          </a:p>
          <a:p>
            <a:pPr marL="0" indent="457200" algn="just"/>
            <a:endParaRPr lang="ru-RU" sz="1600" smtClean="0">
              <a:solidFill>
                <a:srgbClr val="595959"/>
              </a:solidFill>
            </a:endParaRPr>
          </a:p>
          <a:p>
            <a:pPr marL="0" indent="457200">
              <a:buFont typeface="Wingdings 2" pitchFamily="18" charset="2"/>
              <a:buNone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573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071563"/>
            <a:ext cx="8215312" cy="5357812"/>
          </a:xfrm>
        </p:spPr>
        <p:txBody>
          <a:bodyPr/>
          <a:lstStyle/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Любимов, В. В. Исследование процесса электролитического формирования вставок пресс-форм на силиконовых моделях / В. В. Любимов, В. К. Сундуков, Д. Г. Пермяков // Высокие, критические электро- и нанотехнологии : сб. тр. науч.-техн. конф., Тула, 7 июня 2012 г. - Тула, 2012. - С. 53-64. </a:t>
            </a: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Герасимов, А. В. Методика определения параметров чистовой электроэрозионной обработки фасонных поверхностей / А. В. Герасимов, В. В. Любимов // Высокие, критические электро- и нанотехнологии : сб. тр. науч.-техн. конф., Тула, 7 июня 2012 г. - Тула, 2012. - С. 135-143.</a:t>
            </a: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Любимов, В. В. Магнетронное нанесение покрытий нанометровой толщины на 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рулонного типа в среде аргона / В. В. Любимов, А. В. Иванов, М. С. Саломатников // Высокие, критические электро- и нанотехнологии : сб. тр. I Регион. науч.-техн. конф., Тула, 29 октября 2013 г. - Тула, 2013. - С. 79-88.</a:t>
            </a: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современных методов получения износостойких нанопокрытий режущего инструмента / В. Н. Татаринов [и др.] // Высокие, критические электро- и нанотехнологии : сб. тр. I Регион. науч.-техн. конф., Тула, 29 октября 2013 г. - Тула, 2013. - С. 88-97.</a:t>
            </a:r>
          </a:p>
          <a:p>
            <a:pPr marL="0" indent="457200" algn="just"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Любимов, В. В. Технология изготовления пресс-форм с применением оправок, изготовленных методом прототипирования // Высокие, критические электро- и нанотехнологии : сб. тр. I Регион. науч.-техн. конф., Тула, 29 октября 2013 г. - Тула, 2013. - С. 150-160.</a:t>
            </a:r>
          </a:p>
          <a:p>
            <a:pPr marL="0" indent="457200">
              <a:buFont typeface="Wingdings 2" pitchFamily="18" charset="2"/>
              <a:buNone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572500" cy="65008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БИОГРАФИЯ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   		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Любимов Виктор Васильевич родился в 1944 году в г. Туле. В 1969г. закончил Тульский политехнический институт. В 1971-73 гг. аспирант кафедры производство машин и аппаратов (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ПМиА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ТулПИ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После успешной защиты диссертации на соискание ученой степени кандидата технических наук, работал зав. сектором ОНИЛ №4, зам. научного руководителя лаборатории.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С 1974 г. ассистент, доцент кафедры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ПМиА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 1979 г. заведующий кафедрой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ПМиА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 1996 г. кафедрой физико-химических процессов и технологий), научный руководитель  ОНИЛ №4 и проблемной научно-исследовательской лаборатории размерной электрохимической обработки материалов.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В 1983 г. защитил диссертацию на соискание ученой степени доктора технических наук, с 1984 г. профессор.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Создал научное направление электрохимической обработки микропленок и микрообъектов.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В 1985-90 гг. декан машиностроительного факультета, а в 1999-2001 гг. факультета иностранных учащихся.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pic>
        <p:nvPicPr>
          <p:cNvPr id="15363" name="Picture 2" descr="Lubimo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5" y="1084263"/>
            <a:ext cx="11049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4300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428625"/>
            <a:ext cx="8215312" cy="6215063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>
              <a:buFont typeface="Wingdings 2" pitchFamily="18" charset="2"/>
              <a:buNone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Любимов, В. В. Исследование электроэрозионного формообразования с применением проводящих плазменных каналов / В. В. Любимов, Д. В. Козырь, В. В.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Карабенков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// Высокие, критические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нанотехнологии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сб. тр. I Регион.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науч.-техн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Тула, 29 октября 2013 г. - Тула, 2013. - С. 162-167.</a:t>
            </a:r>
          </a:p>
          <a:p>
            <a:pPr algn="just"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Волгин, В. М. Компьютерное моделирование трехмерного электрохимического формообразования / В. М. Волгин, В. В. Любимов // Современная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электротехнология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машиностроении: сб. тр.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науч.-техн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4-5 июня 2002 г. - Тула, 2002. - С. 47-52.</a:t>
            </a:r>
          </a:p>
          <a:p>
            <a:pPr algn="ctr"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СТАТЬИ ИЗ ЖУРНАЛОВ И ГАЗЕТ</a:t>
            </a:r>
            <a:endParaRPr lang="ru-RU" sz="2000" dirty="0" smtClean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1" name="Picture 2" descr="Упрочняющие технолог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3357563"/>
            <a:ext cx="105568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2357438" y="3840163"/>
            <a:ext cx="63579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62865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Создание экранирующих СВЧ-излучение металлических покрытий на текстильных материалах / В. В. Любимов [и др.] // Упрочняющие технологии и покрытия. - 2013. - № 4. - С. 44-48.</a:t>
            </a:r>
          </a:p>
        </p:txBody>
      </p:sp>
      <p:pic>
        <p:nvPicPr>
          <p:cNvPr id="37893" name="Picture 4" descr="Упрочняющие технологии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5072063"/>
            <a:ext cx="1084262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2357438" y="5218113"/>
            <a:ext cx="642937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62865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 Выбор параметров ионной модификации поверхностей деталей </a:t>
            </a: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машин и инструментов / В. В. Любимов, А. В. Иванов, Д. В. Витальский // Упрочняющие технологии и покрытия. -  2009. - № 5. - C. 18-22.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4300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500063" y="1071563"/>
            <a:ext cx="8215312" cy="5357812"/>
          </a:xfrm>
        </p:spPr>
        <p:txBody>
          <a:bodyPr/>
          <a:lstStyle/>
          <a:p>
            <a:pPr marL="0" indent="457200" algn="just">
              <a:spcBef>
                <a:spcPts val="388"/>
              </a:spcBef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качества поверхности инструментов ионно-вакуумными методами / В.В.Любимов и [и др.] // Упрочняющие технологии и покрытия. - 2006. - № 7. - C. 36-39.</a:t>
            </a:r>
          </a:p>
          <a:p>
            <a:pPr marL="0" indent="457200" algn="just">
              <a:spcBef>
                <a:spcPts val="388"/>
              </a:spcBef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экранирующих СВЧ-излучение металлических покрытий на текстильных материалах / В. В. Любимов [и др.] // Упрочняющие технологии и покрытия. -  2013. - № 4. - С. 44-48.</a:t>
            </a:r>
          </a:p>
          <a:p>
            <a:pPr marL="0" indent="457200" algn="just">
              <a:spcBef>
                <a:spcPts val="388"/>
              </a:spcBef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Давыдов, А. Д. Электрохимическая размерная обработка металлов : процесс формообразования / А. Д. Давыдов, В. М. Волгин, В. В. Любимов // Электрохимия. - 2004. - Т. 40, № 12. - С. 1438-1480.</a:t>
            </a:r>
          </a:p>
          <a:p>
            <a:pPr marL="0" indent="457200" algn="just">
              <a:spcBef>
                <a:spcPts val="388"/>
              </a:spcBef>
              <a:buFont typeface="Wingdings 2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Любимов, В. В. Нанотехнологии - шаг в будущее / В. В. Любимов // Университетская газета. - 2008. - 25 дек. - С. 3.</a:t>
            </a:r>
          </a:p>
          <a:p>
            <a:pPr marL="0" indent="457200" algn="just">
              <a:spcBef>
                <a:spcPts val="388"/>
              </a:spcBef>
              <a:buFont typeface="Wingdings 2" pitchFamily="18" charset="2"/>
              <a:buNone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Volgin, V. M. MATHEMATICAL MODELLING OF THREE-DIMENSIONAL ELECTROCHEMICAL FORMING OF COMPLICATED SURFACES / V. M. Volgin, V. V. Lyubimov // Journal of Materials Processing Technology. - 2001. - V. 109, № 3. - P. 314-319.</a:t>
            </a:r>
            <a:endParaRPr lang="ru-RU" sz="1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5838825" cy="460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28625" y="0"/>
            <a:ext cx="8429625" cy="66436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ru-RU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ru-RU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ru-RU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С 1979 г. является научным редактором научно-технического сборника, председателем ряда оргкомитетов международных и российских конференций. С 2008 г. директор научно-образовательного центра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В настоящее время Любимов В. В. - заведующий кафедрой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нанотехнологий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ЕН института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Под его научным руководством подготовлены 10 докторов и 23 кандидата технических наук.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Любимов В.В. является соавтором 8 монографий, автором более 300 научно-технических статей. Имеет 30 авторских свидетельств и патентов. Неоднократно был участником ВДНХ СССР (золотая, серебряная и 2 бронзовые медали) и  многочисленных выставок в стране и за рубежом.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Им разработаны технологические основы метода высокоэффективного электролитического формования объектов с заданными или программируемыми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физико-химико-механическими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геометрическими характеристиками.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За исследования в области космических технологий (участие в космической программе «Союз-Аполлон»), награжден медалями им. С. П. Королева, Ю. С. Гагарина, а также медалью «40 лет полета человека в космос». Имеет правительственную награду «Медаль ордена III степени за заслуги перед Отечество». Лауреат премии им. С. И.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Мосина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премии им. Н. Демидова.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Специалист-консультант в области высокоэффективного электролитического формования, электрохимической обработки металлов.</a:t>
            </a:r>
          </a:p>
          <a:p>
            <a:pPr eaLnBrk="1" hangingPunct="1">
              <a:lnSpc>
                <a:spcPct val="90000"/>
              </a:lnSpc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420128" cy="71438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КНИГИ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Оборудова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071546"/>
            <a:ext cx="14382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ru-RU"/>
          </a:p>
        </p:txBody>
      </p:sp>
      <p:sp>
        <p:nvSpPr>
          <p:cNvPr id="18436" name="TextBox 15"/>
          <p:cNvSpPr txBox="1">
            <a:spLocks noChangeArrowheads="1"/>
          </p:cNvSpPr>
          <p:nvPr/>
        </p:nvSpPr>
        <p:spPr bwMode="auto">
          <a:xfrm>
            <a:off x="2643188" y="1214438"/>
            <a:ext cx="585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18438" name="Содержимое 2"/>
          <p:cNvSpPr>
            <a:spLocks noGrp="1"/>
          </p:cNvSpPr>
          <p:nvPr>
            <p:ph idx="1"/>
          </p:nvPr>
        </p:nvSpPr>
        <p:spPr>
          <a:xfrm>
            <a:off x="468313" y="642918"/>
            <a:ext cx="8461405" cy="5908695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</a:t>
            </a:r>
            <a:r>
              <a:rPr lang="ru-RU" dirty="0" smtClean="0"/>
              <a:t>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439" name="Прямоугольник 8"/>
          <p:cNvSpPr>
            <a:spLocks noChangeArrowheads="1"/>
          </p:cNvSpPr>
          <p:nvPr/>
        </p:nvSpPr>
        <p:spPr bwMode="auto">
          <a:xfrm>
            <a:off x="2786063" y="2857500"/>
            <a:ext cx="58578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Приспособления для электрофизической и электрохимической обработки / В. В. Любимов [и др.]. - М. : Машиностроение, 1988. - 171 с.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40" name="Picture 2" descr="Алмазно-электрохимическое шлифовани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4724400"/>
            <a:ext cx="13430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Прямоугольник 10"/>
          <p:cNvSpPr>
            <a:spLocks noChangeArrowheads="1"/>
          </p:cNvSpPr>
          <p:nvPr/>
        </p:nvSpPr>
        <p:spPr bwMode="auto">
          <a:xfrm>
            <a:off x="2786063" y="5000625"/>
            <a:ext cx="592931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Любимов, В. В. Комбинированные методы обработки материалов : учеб. пособие для вузов / В. В. Любимов, В. А. Могильников. – Тула : Изд-во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2000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Ч. 1 : </a:t>
            </a:r>
            <a:r>
              <a:rPr lang="ru-RU" sz="1600" dirty="0">
                <a:latin typeface="Times New Roman" pitchFamily="18" charset="0"/>
              </a:rPr>
              <a:t>Алмазно-электрохимическое шлифование. – 2000. – 67 с.</a:t>
            </a:r>
            <a:r>
              <a:rPr lang="ru-RU" sz="1600" dirty="0"/>
              <a:t> </a:t>
            </a:r>
          </a:p>
        </p:txBody>
      </p:sp>
      <p:pic>
        <p:nvPicPr>
          <p:cNvPr id="18442" name="Picture 3" descr="2000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5" y="2714625"/>
            <a:ext cx="1285875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2786050" y="1214422"/>
            <a:ext cx="5786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Оборудование для размерной электрохимической обработки деталей машин / В. Ф.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Седыкин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[и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]. - М. : Машиностроение, 1980. - 277 с.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304800" y="928688"/>
            <a:ext cx="8410575" cy="55721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          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0483" name="TextBox 6"/>
          <p:cNvSpPr txBox="1">
            <a:spLocks noChangeArrowheads="1"/>
          </p:cNvSpPr>
          <p:nvPr/>
        </p:nvSpPr>
        <p:spPr bwMode="auto">
          <a:xfrm>
            <a:off x="2214563" y="1357313"/>
            <a:ext cx="6500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Любимов, В. В. Комбинированные методы обработки материалов : учеб. пособие для вузов / В. В. Любимов, В. А. Могильников. – Тула : Изд-во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2000 -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Ч. 2 : Алмазно-электроэрозионное шлифование. - 2002. – 46 с.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Picture 2" descr="Алмазно-электроэрозионное шлифов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12763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Прямоугольник 28"/>
          <p:cNvSpPr>
            <a:spLocks noChangeArrowheads="1"/>
          </p:cNvSpPr>
          <p:nvPr/>
        </p:nvSpPr>
        <p:spPr bwMode="auto">
          <a:xfrm>
            <a:off x="2286000" y="3286125"/>
            <a:ext cx="64293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Любимов, В. В. Система автоматизированного проектирования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Pro/Engineer 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учеб. пособие для вузов / В. В. Любимов, В. М. Волгин, И. В. Гнидина. - Тула : Изд-во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2001-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Ч. 1 : Проектирование деталей. - 2001. – 122 с.</a:t>
            </a:r>
          </a:p>
        </p:txBody>
      </p:sp>
      <p:sp>
        <p:nvSpPr>
          <p:cNvPr id="20486" name="Прямоугольник 30"/>
          <p:cNvSpPr>
            <a:spLocks noChangeArrowheads="1"/>
          </p:cNvSpPr>
          <p:nvPr/>
        </p:nvSpPr>
        <p:spPr bwMode="auto">
          <a:xfrm>
            <a:off x="2286000" y="5072063"/>
            <a:ext cx="635793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Любимов, В. В. Система автоматизированного проектирования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Engineer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: учеб. пособие для вузов / В. В. Любимов, В. М. Волгин, И. В. Гнидина. - Тула : Изд-во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2006-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Ч. 2 : Проектирование технологической оснастки. 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2006.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114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с.</a:t>
            </a:r>
          </a:p>
        </p:txBody>
      </p:sp>
      <p:pic>
        <p:nvPicPr>
          <p:cNvPr id="20487" name="Picture 1" descr="20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071810"/>
            <a:ext cx="1285875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3" descr="20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4899025"/>
            <a:ext cx="12811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57175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28625" y="1143000"/>
            <a:ext cx="8286750" cy="54292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r>
              <a:rPr lang="en-US" smtClean="0"/>
              <a:t>        </a:t>
            </a:r>
            <a:endParaRPr lang="ru-RU" smtClean="0"/>
          </a:p>
        </p:txBody>
      </p:sp>
      <p:sp>
        <p:nvSpPr>
          <p:cNvPr id="21507" name="Прямоугольник 8"/>
          <p:cNvSpPr>
            <a:spLocks noChangeArrowheads="1"/>
          </p:cNvSpPr>
          <p:nvPr/>
        </p:nvSpPr>
        <p:spPr bwMode="auto">
          <a:xfrm>
            <a:off x="2214563" y="1428750"/>
            <a:ext cx="642937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 Система автоматизированного проектирования Pro/Engineer : учеб. пособие для вузов / В. В. Любимов, В. М. Волгин, И. В. Гнидина. - Тула : Изд-во ТулГУ, 2001-</a:t>
            </a:r>
          </a:p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Ч. 2 : Проектирование технологической оснастки. - 2002. – 83 с.</a:t>
            </a:r>
          </a:p>
        </p:txBody>
      </p:sp>
      <p:pic>
        <p:nvPicPr>
          <p:cNvPr id="21508" name="Picture 6" descr="Финишная обработ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928938"/>
            <a:ext cx="13144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Прямоугольник 10"/>
          <p:cNvSpPr>
            <a:spLocks noChangeArrowheads="1"/>
          </p:cNvSpPr>
          <p:nvPr/>
        </p:nvSpPr>
        <p:spPr bwMode="auto">
          <a:xfrm>
            <a:off x="2214563" y="3571875"/>
            <a:ext cx="6357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 Финишная обработка : учеб. пособие для вузов / В. В. Любимов, Н. И. Иванов, В. И. Щербина. - Тула : Изд-во ТулГУ, 2002. – 71 с.</a:t>
            </a:r>
          </a:p>
        </p:txBody>
      </p:sp>
      <p:pic>
        <p:nvPicPr>
          <p:cNvPr id="21510" name="Picture 7" descr="Автоматизированная обработка сигнал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786313"/>
            <a:ext cx="13430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2214563" y="5286375"/>
            <a:ext cx="6429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Шишенков, В. А. Автоматизированная обработка сигналов механо-физико-химических воздействий на материал : учеб. пособие для вузов / В. А. Шишенков, В. В. Любимов. - Тула : Изд-во ТулГУ, 2003. – 60 с.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12" name="Picture 1" descr="20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8" y="1041400"/>
            <a:ext cx="1300162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124825" cy="47148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428625" y="714375"/>
            <a:ext cx="8358188" cy="59293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2531" name="Picture 1" descr="У истоков новых технолог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071563"/>
            <a:ext cx="13144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Прямоугольник 4"/>
          <p:cNvSpPr>
            <a:spLocks noChangeArrowheads="1"/>
          </p:cNvSpPr>
          <p:nvPr/>
        </p:nvSpPr>
        <p:spPr bwMode="auto">
          <a:xfrm>
            <a:off x="2214563" y="1285875"/>
            <a:ext cx="64293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 У истоков новых технологий. О делах и людях отраслевой научно-исследовательской лаборатории электрохимических и электрофизических методов обработки им. Ф. В. Седыкина (ОНИЛ-4); к 40-летию со дня создания / В. В. Любимов, В. А. Могильников, М. Я. Чмир. – Тула : Изд-во ТулГУ, 2004. – 191 с.</a:t>
            </a:r>
          </a:p>
        </p:txBody>
      </p:sp>
      <p:sp>
        <p:nvSpPr>
          <p:cNvPr id="22533" name="Прямоугольник 6"/>
          <p:cNvSpPr>
            <a:spLocks noChangeArrowheads="1"/>
          </p:cNvSpPr>
          <p:nvPr/>
        </p:nvSpPr>
        <p:spPr bwMode="auto">
          <a:xfrm>
            <a:off x="2286000" y="3429000"/>
            <a:ext cx="6357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Электрофизикохимические методы обработки материалов : учеб. пособие для вузов / В. В. Любимов [и др.]. – Тула : Изд-во ТулГУ, 2004. – 255 с.</a:t>
            </a:r>
          </a:p>
        </p:txBody>
      </p:sp>
      <p:pic>
        <p:nvPicPr>
          <p:cNvPr id="22534" name="Picture 3" descr="В ведение в трехмерно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4857750"/>
            <a:ext cx="12668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2286000" y="5429250"/>
            <a:ext cx="6429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Гнидина, И. В. Введение в трехмерное проектирование изделий в САПР SolidWorks : учеб. пособие / И. В. Гнидина, В. В. Любимов. – Тула :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 Изд-во ТулГУ,</a:t>
            </a: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2006. – 130 с.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6" name="Picture 1" descr="100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3000375"/>
            <a:ext cx="1214438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573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428625" y="571500"/>
            <a:ext cx="8358188" cy="58578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3555" name="Picture 2" descr="Комбинированные метод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071563"/>
            <a:ext cx="1285875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357438" y="1643063"/>
            <a:ext cx="6286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</a:t>
            </a: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Комбинированные методы алмазного шлифования : учеб.пособие / В. В. Любимов, В. А. Могильников, М. Я. Чмир. – Тула : 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Изд-во ТулГУ,</a:t>
            </a: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2006. – 100 с.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Picture 4" descr="Учебное пособие поалмазному шлифованию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000375"/>
            <a:ext cx="1285875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Прямоугольник 6"/>
          <p:cNvSpPr>
            <a:spLocks noChangeArrowheads="1"/>
          </p:cNvSpPr>
          <p:nvPr/>
        </p:nvSpPr>
        <p:spPr bwMode="auto">
          <a:xfrm>
            <a:off x="2500313" y="3429000"/>
            <a:ext cx="6072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 Комбинированные методы алмазного шлифования : учеб. пособие / В. В. Любимов, В. А. Могильников, М. Я. Чмир. - 2-е изд. – Тула : Изд-во ТулГУ, 2007. - 100 с.</a:t>
            </a:r>
          </a:p>
        </p:txBody>
      </p:sp>
      <p:pic>
        <p:nvPicPr>
          <p:cNvPr id="23559" name="Picture 5" descr="Технология конструкционных материало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4972050"/>
            <a:ext cx="13239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Прямоугольник 8"/>
          <p:cNvSpPr>
            <a:spLocks noChangeArrowheads="1"/>
          </p:cNvSpPr>
          <p:nvPr/>
        </p:nvSpPr>
        <p:spPr bwMode="auto">
          <a:xfrm>
            <a:off x="2571750" y="5000625"/>
            <a:ext cx="59293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Технология конструкционных материалов (Технологические процессы в машиностроении) : учебник для вузов : в 4 ч. / под общ. ред. Э. М. Соколова, С. А. Васина, Г. Г. Дубенского. - Тула : Изд-во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2007-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Ч. 4: Обработка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заготовок.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2007. - 597с.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4300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28625" y="1071563"/>
            <a:ext cx="8286750" cy="53578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4579" name="Picture 2" descr="Проектирование литых и штампованных заготово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071563"/>
            <a:ext cx="12763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2143125" y="1714488"/>
            <a:ext cx="64293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Гнидин, В. И. Проектирование литых и штампованных заготовок / В. И. Гнидин, В. В. Любимов. - Тула : Изд-во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ТулГУ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2008. - 280 с.</a:t>
            </a:r>
          </a:p>
          <a:p>
            <a:pPr eaLnBrk="0" hangingPunct="0"/>
            <a:endParaRPr lang="ru-RU" dirty="0"/>
          </a:p>
        </p:txBody>
      </p:sp>
      <p:sp>
        <p:nvSpPr>
          <p:cNvPr id="24581" name="Прямоугольник 6"/>
          <p:cNvSpPr>
            <a:spLocks noChangeArrowheads="1"/>
          </p:cNvSpPr>
          <p:nvPr/>
        </p:nvSpPr>
        <p:spPr bwMode="auto">
          <a:xfrm>
            <a:off x="2214563" y="3429000"/>
            <a:ext cx="64293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Высокие технологии в машиностроении : учеб. пособие : В 2 ч. Ч. 2 / В. В. Любимов [и др.]. - Тула : Изд-во ТулГУ, 2011. – 139 с.</a:t>
            </a:r>
          </a:p>
        </p:txBody>
      </p:sp>
      <p:pic>
        <p:nvPicPr>
          <p:cNvPr id="24582" name="Picture 5" descr="Методы получения и свойства износостойких покрыти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4929188"/>
            <a:ext cx="12477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2286000" y="5214938"/>
            <a:ext cx="63579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Любимов, В. В. </a:t>
            </a: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Методы получения и свойства износостойких покрытий режущего инструмента : учеб. пособие / В. В. Любимов, В. М. Волгин, И. В. Гнидина ; ТулГУ .— Тула : Изд-во ТулГУ, 2013 .— 58 с.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4" name="Picture 1" descr="10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3000375"/>
            <a:ext cx="128587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1138</TotalTime>
  <Words>3203</Words>
  <Application>Microsoft Office PowerPoint</Application>
  <PresentationFormat>Экран (4:3)</PresentationFormat>
  <Paragraphs>144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КНИГИ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СТАТЬИ В ПРОФЕССИОНАЛЬНЫХ СБОРНИКАХ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TulGU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bi6io</dc:creator>
  <cp:lastModifiedBy>sysadmin</cp:lastModifiedBy>
  <cp:revision>221</cp:revision>
  <dcterms:created xsi:type="dcterms:W3CDTF">2014-11-07T07:05:08Z</dcterms:created>
  <dcterms:modified xsi:type="dcterms:W3CDTF">2015-11-19T08:04:52Z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362036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