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890" autoAdjust="0"/>
    <p:restoredTop sz="94643"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FB6A62C-727C-4B37-8530-2AAACB9C219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F69A79-A493-49A3-B4C0-4000923526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5500C63-3171-457B-9572-3560BC630DE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1CD134-8072-4B0E-95DF-D3728483AD72}"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725EF2E-D1CF-4AEB-AD33-D6FC0450AE8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D32E382-4072-4108-BAF2-C5F772C9E8F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8F883E2-4C0B-4CA8-A99C-BCD816571D7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8318AE-6A2E-45FC-8BC6-F1F8778FADF9}"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6798CA8-14C9-4F2D-96F7-7B7E6E7519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E6AC98-7E55-4EFA-973E-A50499BDFC1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F4BBC4B-9CCF-4E80-8389-594B937F3337}"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055056E-E7B7-4DF9-BD87-0BAA7FDCF06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library.tsu.tula.ru/cgi-bin/zgate.exe?ACTION=follow&amp;SESSION_ID=5728&amp;TERM=%D0%AF%D0%BA%D0%BE%D0%B2%D0%BB%D0%B5%D0%B2,%20%D0%A1.%D0%9F.%5b1,1004,4,101%5d&amp;LANG=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library.tsu.tula.ru/cgi-bin/zgate.exe?ACTION=follow&amp;SESSION_ID=7992&amp;TERM=%D0%9A%D1%83%D1%85%D0%B0%D1%80%D1%8C,%20%D0%92.%20%D0%94.%5b1,1004,4,101%5d&amp;LANG=rus"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library.tsu.tula.ru/cgi-bin/zgate.exe?ACTION=follow&amp;SESSION_ID=6448&amp;TERM=%D0%9A%D1%83%D1%85%D0%B0%D1%80%D1%8C,%20%D0%92.%20%D0%94.%5b1,1004,4,101%5d&amp;LANG=rus"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library.tsu.tula.ru/cgi-bin/zgate.exe?ACTION=follow&amp;SESSION_ID=6448&amp;TERM=%D0%9A%D1%83%D1%85%D0%B0%D1%80%D1%8C,%20%D0%92.%20%D0%94.%5b1,1004,4,101%5d&amp;LANG=rus"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library.tsu.tula.ru/cgi-bin/zgate.exe?ACTION=follow&amp;SESSION_ID=6448&amp;TERM=%D0%9A%D1%83%D1%85%D0%B0%D1%80%D1%8C,%20%D0%92.%20%D0%94.%5b1,1004,4,101%5d&amp;LANG=rus"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library.tsu.tula.ru/cgi-bin/zgate.exe?ACTION=follow&amp;SESSION_ID=5728&amp;TERM=%D0%9A%D1%83%D1%85%D0%B0%D1%80%D1%8C,%20%D0%92%D0%BB%D0%B0%D0%B4%D0%B8%D0%BC%D0%B8%D1%80%20%D0%94%D0%B5%D0%BD%D0%B8%D1%81%D0%BE%D0%B2%D0%B8%D1%87%5b1,1004,4,101%5d&amp;LANG=rus"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library.tsu.tula.ru/cgi-bin/zgate.exe?ACTION=follow&amp;SESSION_ID=5728&amp;TERM=%D0%9A%D1%83%D1%85%D0%B0%D1%80%D1%8C%20,%20%D0%92%D0%BB%D0%B0%D0%B4%D0%B8%D0%BC%D0%B8%D1%80%20%D0%94%D0%B5%D0%BD%D0%B8%D1%81%D0%BE%D0%B2%D0%B8%D1%87%5b1,1004,4,101%5d&amp;LANG=rus"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library.tsu.tula.ru/cgi-bin/zgate.exe?ACTION=follow&amp;SESSION_ID=5728&amp;TERM=%D0%9A%D1%83%D1%85%D0%B0%D1%80%D1%8C,%20%D0%92%D0%BB%D0%B0%D0%B4%D0%B8%D0%BC%D0%B8%D1%80%20%D0%94%D0%B5%D0%BD%D0%B8%D1%81%D0%BE%D0%B2%D0%B8%D1%87%5b1,1004,4,101%5d&amp;LANG=rus"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1524000"/>
            <a:ext cx="9144000" cy="1829761"/>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Кухарь</a:t>
            </a:r>
            <a:b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ru-RU"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Владимир Денисович</a:t>
            </a: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1219200" y="3352800"/>
            <a:ext cx="6781800" cy="923330"/>
          </a:xfrm>
          <a:prstGeom prst="rect">
            <a:avLst/>
          </a:prstGeom>
          <a:noFill/>
        </p:spPr>
        <p:txBody>
          <a:bodyPr wrap="square" rtlCol="0">
            <a:spAutoFit/>
          </a:bodyPr>
          <a:lstStyle/>
          <a:p>
            <a:pPr algn="ctr"/>
            <a:r>
              <a:rPr lang="ru-RU" dirty="0" smtClean="0"/>
              <a:t>проректор по научной </a:t>
            </a:r>
            <a:r>
              <a:rPr lang="ru-RU" dirty="0" smtClean="0"/>
              <a:t>работе Тульского </a:t>
            </a:r>
            <a:r>
              <a:rPr lang="ru-RU" dirty="0" smtClean="0"/>
              <a:t>государственного </a:t>
            </a:r>
            <a:r>
              <a:rPr lang="ru-RU" dirty="0" smtClean="0"/>
              <a:t>университета, доктор </a:t>
            </a:r>
            <a:r>
              <a:rPr lang="ru-RU" dirty="0" smtClean="0"/>
              <a:t>технических наук, профессор</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Учебно- метидическое пособие"/>
          <p:cNvPicPr>
            <a:picLocks noChangeAspect="1" noChangeArrowheads="1"/>
          </p:cNvPicPr>
          <p:nvPr/>
        </p:nvPicPr>
        <p:blipFill>
          <a:blip r:embed="rId2" cstate="print"/>
          <a:srcRect/>
          <a:stretch>
            <a:fillRect/>
          </a:stretch>
        </p:blipFill>
        <p:spPr bwMode="auto">
          <a:xfrm>
            <a:off x="0" y="0"/>
            <a:ext cx="1152525" cy="1638300"/>
          </a:xfrm>
          <a:prstGeom prst="rect">
            <a:avLst/>
          </a:prstGeom>
          <a:noFill/>
          <a:ln w="9525">
            <a:noFill/>
            <a:miter lim="800000"/>
            <a:headEnd/>
            <a:tailEnd/>
          </a:ln>
        </p:spPr>
      </p:pic>
      <p:sp>
        <p:nvSpPr>
          <p:cNvPr id="5" name="TextBox 4"/>
          <p:cNvSpPr txBox="1"/>
          <p:nvPr/>
        </p:nvSpPr>
        <p:spPr>
          <a:xfrm>
            <a:off x="1371600" y="0"/>
            <a:ext cx="7772400" cy="1569660"/>
          </a:xfrm>
          <a:prstGeom prst="rect">
            <a:avLst/>
          </a:prstGeom>
          <a:noFill/>
        </p:spPr>
        <p:txBody>
          <a:bodyPr wrap="square" rtlCol="0">
            <a:spAutoFit/>
          </a:bodyPr>
          <a:lstStyle/>
          <a:p>
            <a:endParaRPr lang="en-US" sz="1200" dirty="0" smtClean="0"/>
          </a:p>
          <a:p>
            <a:r>
              <a:rPr lang="ru-RU" sz="1200" dirty="0" smtClean="0"/>
              <a:t>Учебно-методическое </a:t>
            </a:r>
            <a:r>
              <a:rPr lang="ru-RU" sz="1200" dirty="0"/>
              <a:t>пособие по выполнению курсовой работы по динамике "Исследование динамического поведения механической системы с одной степенью свободы с упругой связью" / сост. </a:t>
            </a:r>
            <a:r>
              <a:rPr lang="ru-RU" sz="1200" b="1" dirty="0"/>
              <a:t>В. Д. Кухарь</a:t>
            </a:r>
            <a:r>
              <a:rPr lang="ru-RU" sz="1200" dirty="0"/>
              <a:t> [и др.]. - Тула : Изд-во </a:t>
            </a:r>
            <a:r>
              <a:rPr lang="ru-RU" sz="1200" dirty="0" err="1"/>
              <a:t>ТулГУ</a:t>
            </a:r>
            <a:r>
              <a:rPr lang="ru-RU" sz="1200" dirty="0"/>
              <a:t>, 2013. - 71 с.</a:t>
            </a:r>
          </a:p>
          <a:p>
            <a:r>
              <a:rPr lang="ru-RU" sz="1200" dirty="0"/>
              <a:t>		Предлагаются основные сведения из динамики по теории колебаний и основные теоремы и принципы динамики механической системы, а также приведен пример выполнения и оформления курсовой работы по исследованию динамического поведения механической системы с одной степенью свободы с упругой связью</a:t>
            </a:r>
            <a:r>
              <a:rPr lang="ru-RU" sz="1200" dirty="0" smtClean="0"/>
              <a:t>.</a:t>
            </a:r>
            <a:endParaRPr lang="ru-RU" sz="1200" dirty="0"/>
          </a:p>
        </p:txBody>
      </p:sp>
      <p:pic>
        <p:nvPicPr>
          <p:cNvPr id="47107" name="Picture 3" descr="Теория и технология"/>
          <p:cNvPicPr>
            <a:picLocks noChangeAspect="1" noChangeArrowheads="1"/>
          </p:cNvPicPr>
          <p:nvPr/>
        </p:nvPicPr>
        <p:blipFill>
          <a:blip r:embed="rId3" cstate="print"/>
          <a:srcRect/>
          <a:stretch>
            <a:fillRect/>
          </a:stretch>
        </p:blipFill>
        <p:spPr bwMode="auto">
          <a:xfrm>
            <a:off x="0" y="1905000"/>
            <a:ext cx="1095375" cy="1552575"/>
          </a:xfrm>
          <a:prstGeom prst="rect">
            <a:avLst/>
          </a:prstGeom>
          <a:noFill/>
          <a:ln w="9525">
            <a:noFill/>
            <a:miter lim="800000"/>
            <a:headEnd/>
            <a:tailEnd/>
          </a:ln>
        </p:spPr>
      </p:pic>
      <p:sp>
        <p:nvSpPr>
          <p:cNvPr id="7" name="TextBox 6"/>
          <p:cNvSpPr txBox="1"/>
          <p:nvPr/>
        </p:nvSpPr>
        <p:spPr>
          <a:xfrm>
            <a:off x="1371600" y="1905000"/>
            <a:ext cx="7772400" cy="1384995"/>
          </a:xfrm>
          <a:prstGeom prst="rect">
            <a:avLst/>
          </a:prstGeom>
          <a:noFill/>
        </p:spPr>
        <p:txBody>
          <a:bodyPr wrap="square" rtlCol="0">
            <a:spAutoFit/>
          </a:bodyPr>
          <a:lstStyle/>
          <a:p>
            <a:r>
              <a:rPr lang="ru-RU" sz="1200" dirty="0"/>
              <a:t>Учебно-методическое пособие по выполнению курсовой работы по динамике "Исследование динамического поведения механической системы с одной степенью свободы с упругой связью" / сост. </a:t>
            </a:r>
            <a:r>
              <a:rPr lang="ru-RU" sz="1200" b="1" dirty="0"/>
              <a:t>В. Д. Кухарь</a:t>
            </a:r>
            <a:r>
              <a:rPr lang="ru-RU" sz="1200" dirty="0"/>
              <a:t> [и др.]. - Тула : Изд-во </a:t>
            </a:r>
            <a:r>
              <a:rPr lang="ru-RU" sz="1200" dirty="0" err="1"/>
              <a:t>ТулГУ</a:t>
            </a:r>
            <a:r>
              <a:rPr lang="ru-RU" sz="1200" dirty="0"/>
              <a:t>, 2013. - 71 с.</a:t>
            </a:r>
          </a:p>
          <a:p>
            <a:r>
              <a:rPr lang="ru-RU" sz="1200" dirty="0"/>
              <a:t>		Предлагаются основные сведения из динамики по теории колебаний и основные теоремы и принципы динамики механической системы, а также приведен пример выполнения и оформления курсовой работы по исследованию динамического поведения механической системы с одной степенью свободы с упругой связью</a:t>
            </a:r>
            <a:r>
              <a:rPr lang="ru-RU" sz="1200" dirty="0" smtClean="0"/>
              <a:t>.</a:t>
            </a:r>
            <a:endParaRPr lang="ru-RU" sz="1200" dirty="0"/>
          </a:p>
        </p:txBody>
      </p:sp>
      <p:sp>
        <p:nvSpPr>
          <p:cNvPr id="8" name="TextBox 7"/>
          <p:cNvSpPr txBox="1"/>
          <p:nvPr/>
        </p:nvSpPr>
        <p:spPr>
          <a:xfrm>
            <a:off x="0" y="3657600"/>
            <a:ext cx="9144000" cy="1938992"/>
          </a:xfrm>
          <a:prstGeom prst="rect">
            <a:avLst/>
          </a:prstGeom>
          <a:noFill/>
        </p:spPr>
        <p:txBody>
          <a:bodyPr wrap="square" rtlCol="0">
            <a:spAutoFit/>
          </a:bodyPr>
          <a:lstStyle/>
          <a:p>
            <a:r>
              <a:rPr lang="en-US" sz="1200" dirty="0"/>
              <a:t> </a:t>
            </a:r>
            <a:endParaRPr lang="ru-RU" sz="1200" dirty="0"/>
          </a:p>
          <a:p>
            <a:r>
              <a:rPr lang="ru-RU" sz="1200" dirty="0"/>
              <a:t>Кафедра "Теоретическая механика" / </a:t>
            </a:r>
            <a:r>
              <a:rPr lang="ru-RU" sz="1200" b="1" dirty="0"/>
              <a:t>В. Д. Кухарь</a:t>
            </a:r>
            <a:r>
              <a:rPr lang="ru-RU" sz="1200" dirty="0"/>
              <a:t> [и др.] ; Механико-математический </a:t>
            </a:r>
            <a:r>
              <a:rPr lang="ru-RU" sz="1200" dirty="0" err="1"/>
              <a:t>фак</a:t>
            </a:r>
            <a:r>
              <a:rPr lang="ru-RU" sz="1200" dirty="0"/>
              <a:t>. - Тула : Изд-во </a:t>
            </a:r>
            <a:r>
              <a:rPr lang="ru-RU" sz="1200" dirty="0" err="1"/>
              <a:t>ТулГУ</a:t>
            </a:r>
            <a:r>
              <a:rPr lang="ru-RU" sz="1200" dirty="0"/>
              <a:t>, 2005. - 75 с.</a:t>
            </a:r>
          </a:p>
          <a:p>
            <a:r>
              <a:rPr lang="ru-RU" sz="1200" dirty="0"/>
              <a:t>Примеры и задачи в теоретической механике : учеб. пособие для самостоятельной работы. Ч. 1. Статика. Кинематика / В. Д. </a:t>
            </a:r>
            <a:r>
              <a:rPr lang="ru-RU" sz="1200" dirty="0" err="1"/>
              <a:t>Бертяев</a:t>
            </a:r>
            <a:r>
              <a:rPr lang="ru-RU" sz="1200" dirty="0"/>
              <a:t> [и др.] ; под ред. </a:t>
            </a:r>
            <a:r>
              <a:rPr lang="ru-RU" sz="1200" b="1" dirty="0"/>
              <a:t>В. Д. Кухаря</a:t>
            </a:r>
            <a:r>
              <a:rPr lang="ru-RU" sz="1200" dirty="0"/>
              <a:t>. - М. : Изд-во Ассоциации строит. вузов, 2004. – 144 с</a:t>
            </a:r>
            <a:r>
              <a:rPr lang="ru-RU" sz="1200" dirty="0" smtClean="0"/>
              <a:t>.</a:t>
            </a:r>
            <a:endParaRPr lang="en-US" sz="1200" dirty="0" smtClean="0"/>
          </a:p>
          <a:p>
            <a:endParaRPr lang="ru-RU" sz="1200" dirty="0"/>
          </a:p>
          <a:p>
            <a:r>
              <a:rPr lang="ru-RU" sz="1200" dirty="0"/>
              <a:t>Примеры и задачи в теоретической механике : учеб. пособие для самостоятельной работы. Ч. 2. Динамика / Л. А. Булатов [и др.] ; под ред. </a:t>
            </a:r>
            <a:r>
              <a:rPr lang="ru-RU" sz="1200" b="1" dirty="0"/>
              <a:t>В. Д. Кухаря</a:t>
            </a:r>
            <a:r>
              <a:rPr lang="ru-RU" sz="1200" dirty="0"/>
              <a:t>. - М. : Изд-во Ассоциации строит. вузов, 2004. – 187 с</a:t>
            </a:r>
            <a:r>
              <a:rPr lang="ru-RU" sz="1200" dirty="0" smtClean="0"/>
              <a:t>.</a:t>
            </a:r>
            <a:endParaRPr lang="en-US" sz="1200" dirty="0" smtClean="0"/>
          </a:p>
          <a:p>
            <a:endParaRPr lang="ru-RU" sz="1200" dirty="0"/>
          </a:p>
          <a:p>
            <a:r>
              <a:rPr lang="ru-RU" sz="1200" dirty="0">
                <a:hlinkClick r:id="rId4"/>
              </a:rPr>
              <a:t>Яковлев, С. П.</a:t>
            </a:r>
            <a:r>
              <a:rPr lang="ru-RU" sz="1200" dirty="0"/>
              <a:t> Штамповка анизотропных заготовок / С. П. Яковлев, </a:t>
            </a:r>
            <a:r>
              <a:rPr lang="ru-RU" sz="1200" b="1" dirty="0"/>
              <a:t>В. Д. Кухарь</a:t>
            </a:r>
            <a:r>
              <a:rPr lang="ru-RU" sz="1200" dirty="0"/>
              <a:t>. - M. : Изд-во Машиностроение, 1986. - 136 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81000"/>
            <a:ext cx="7467600" cy="830997"/>
          </a:xfrm>
          <a:prstGeom prst="rect">
            <a:avLst/>
          </a:prstGeom>
          <a:noFill/>
        </p:spPr>
        <p:txBody>
          <a:bodyPr wrap="square" rtlCol="0">
            <a:spAutoFit/>
          </a:bodyPr>
          <a:lstStyle/>
          <a:p>
            <a:pPr algn="just"/>
            <a:r>
              <a:rPr lang="ru-RU" sz="1200" dirty="0"/>
              <a:t>Бегов, П. Ю. Математическое моделирование процесса обратного выдавливания волноводов сложного профиля / П. Ю. Бегов, </a:t>
            </a:r>
            <a:r>
              <a:rPr lang="ru-RU" sz="1200" b="1" dirty="0"/>
              <a:t>В. Д. Кухарь</a:t>
            </a:r>
            <a:r>
              <a:rPr lang="ru-RU" sz="1200" dirty="0"/>
              <a:t>, А. Н. Пасько // Новые аспекты обработки металлов давлением : статьи, тезисы и доклады на </a:t>
            </a:r>
            <a:r>
              <a:rPr lang="ru-RU" sz="1200" dirty="0" err="1"/>
              <a:t>научно-технич</a:t>
            </a:r>
            <a:r>
              <a:rPr lang="ru-RU" sz="1200" dirty="0"/>
              <a:t>. </a:t>
            </a:r>
            <a:r>
              <a:rPr lang="ru-RU" sz="1200" dirty="0" err="1"/>
              <a:t>конф</a:t>
            </a:r>
            <a:r>
              <a:rPr lang="ru-RU" sz="1200" dirty="0"/>
              <a:t>. 30 </a:t>
            </a:r>
            <a:r>
              <a:rPr lang="ru-RU" sz="1200" dirty="0" smtClean="0"/>
              <a:t>окт. </a:t>
            </a:r>
            <a:r>
              <a:rPr lang="ru-RU" sz="1200" dirty="0"/>
              <a:t>2013 г. – Тула : Изд-во </a:t>
            </a:r>
            <a:r>
              <a:rPr lang="ru-RU" sz="1200" dirty="0" err="1"/>
              <a:t>ТулГУ</a:t>
            </a:r>
            <a:r>
              <a:rPr lang="ru-RU" sz="1200" dirty="0"/>
              <a:t>, 2013. – С. 5-7</a:t>
            </a:r>
            <a:r>
              <a:rPr lang="ru-RU" sz="1200" dirty="0" smtClean="0"/>
              <a:t>.</a:t>
            </a:r>
            <a:endParaRPr lang="ru-RU" sz="1200" dirty="0"/>
          </a:p>
        </p:txBody>
      </p:sp>
      <p:pic>
        <p:nvPicPr>
          <p:cNvPr id="48130" name="Picture 2" descr="Новые аспекты"/>
          <p:cNvPicPr>
            <a:picLocks noChangeAspect="1" noChangeArrowheads="1"/>
          </p:cNvPicPr>
          <p:nvPr/>
        </p:nvPicPr>
        <p:blipFill>
          <a:blip r:embed="rId2" cstate="print"/>
          <a:srcRect/>
          <a:stretch>
            <a:fillRect/>
          </a:stretch>
        </p:blipFill>
        <p:spPr bwMode="auto">
          <a:xfrm>
            <a:off x="0" y="381000"/>
            <a:ext cx="1228725" cy="1771650"/>
          </a:xfrm>
          <a:prstGeom prst="rect">
            <a:avLst/>
          </a:prstGeom>
          <a:noFill/>
          <a:ln w="9525">
            <a:noFill/>
            <a:miter lim="800000"/>
            <a:headEnd/>
            <a:tailEnd/>
          </a:ln>
        </p:spPr>
      </p:pic>
      <p:pic>
        <p:nvPicPr>
          <p:cNvPr id="48131" name="Picture 3" descr="Дистанционное и виртуальное обучение"/>
          <p:cNvPicPr>
            <a:picLocks noChangeAspect="1" noChangeArrowheads="1"/>
          </p:cNvPicPr>
          <p:nvPr/>
        </p:nvPicPr>
        <p:blipFill>
          <a:blip r:embed="rId3" cstate="print"/>
          <a:srcRect/>
          <a:stretch>
            <a:fillRect/>
          </a:stretch>
        </p:blipFill>
        <p:spPr bwMode="auto">
          <a:xfrm>
            <a:off x="0" y="2209800"/>
            <a:ext cx="1257300" cy="1895475"/>
          </a:xfrm>
          <a:prstGeom prst="rect">
            <a:avLst/>
          </a:prstGeom>
          <a:noFill/>
          <a:ln w="9525">
            <a:noFill/>
            <a:miter lim="800000"/>
            <a:headEnd/>
            <a:tailEnd/>
          </a:ln>
        </p:spPr>
      </p:pic>
      <p:sp>
        <p:nvSpPr>
          <p:cNvPr id="7" name="TextBox 6"/>
          <p:cNvSpPr txBox="1"/>
          <p:nvPr/>
        </p:nvSpPr>
        <p:spPr>
          <a:xfrm>
            <a:off x="1524000" y="2209800"/>
            <a:ext cx="7467600" cy="646331"/>
          </a:xfrm>
          <a:prstGeom prst="rect">
            <a:avLst/>
          </a:prstGeom>
          <a:noFill/>
        </p:spPr>
        <p:txBody>
          <a:bodyPr wrap="square" rtlCol="0">
            <a:spAutoFit/>
          </a:bodyPr>
          <a:lstStyle/>
          <a:p>
            <a:pPr algn="just"/>
            <a:r>
              <a:rPr lang="ru-RU" sz="1200" dirty="0"/>
              <a:t>Глаголев, В. В. Опыт применения системы дистанционного обучения в Тульском государственном университете / В. В. Глаголев, </a:t>
            </a:r>
            <a:r>
              <a:rPr lang="ru-RU" sz="1200" b="1" dirty="0"/>
              <a:t>В. Д. Кухарь</a:t>
            </a:r>
            <a:r>
              <a:rPr lang="ru-RU" sz="1200" dirty="0"/>
              <a:t>, В. И. Латышев // Дистанционное и виртуальное обучение. - 2008. - № 12. - С. 38-49</a:t>
            </a:r>
            <a:r>
              <a:rPr lang="ru-RU" sz="1200" dirty="0" smtClean="0"/>
              <a:t>.</a:t>
            </a:r>
            <a:endParaRPr lang="ru-RU" sz="1200" dirty="0"/>
          </a:p>
        </p:txBody>
      </p:sp>
      <p:sp>
        <p:nvSpPr>
          <p:cNvPr id="10" name="Заголовок 2"/>
          <p:cNvSpPr>
            <a:spLocks noGrp="1"/>
          </p:cNvSpPr>
          <p:nvPr>
            <p:ph type="title"/>
          </p:nvPr>
        </p:nvSpPr>
        <p:spPr>
          <a:xfrm>
            <a:off x="304800" y="76200"/>
            <a:ext cx="8229600" cy="457200"/>
          </a:xfrm>
        </p:spPr>
        <p:txBody>
          <a:bodyPr>
            <a:noAutofit/>
          </a:bodyPr>
          <a:lstStyle/>
          <a:p>
            <a:pPr algn="ctr"/>
            <a:r>
              <a:rPr lang="ru-RU" sz="2000" dirty="0" smtClean="0"/>
              <a:t>Избранные статьи из журналов и сборников трудов</a:t>
            </a:r>
            <a:br>
              <a:rPr lang="ru-RU" sz="2000" dirty="0" smtClean="0"/>
            </a:br>
            <a:endParaRPr lang="ru-RU" sz="2000" dirty="0"/>
          </a:p>
        </p:txBody>
      </p:sp>
      <p:pic>
        <p:nvPicPr>
          <p:cNvPr id="8" name="Picture 4" descr="Приборостроение"/>
          <p:cNvPicPr>
            <a:picLocks noChangeAspect="1" noChangeArrowheads="1"/>
          </p:cNvPicPr>
          <p:nvPr/>
        </p:nvPicPr>
        <p:blipFill>
          <a:blip r:embed="rId4" cstate="print"/>
          <a:srcRect/>
          <a:stretch>
            <a:fillRect/>
          </a:stretch>
        </p:blipFill>
        <p:spPr bwMode="auto">
          <a:xfrm>
            <a:off x="0" y="4162425"/>
            <a:ext cx="1257300" cy="1781175"/>
          </a:xfrm>
          <a:prstGeom prst="rect">
            <a:avLst/>
          </a:prstGeom>
          <a:noFill/>
          <a:ln w="9525">
            <a:noFill/>
            <a:miter lim="800000"/>
            <a:headEnd/>
            <a:tailEnd/>
          </a:ln>
        </p:spPr>
      </p:pic>
      <p:sp>
        <p:nvSpPr>
          <p:cNvPr id="9" name="TextBox 8"/>
          <p:cNvSpPr txBox="1"/>
          <p:nvPr/>
        </p:nvSpPr>
        <p:spPr>
          <a:xfrm>
            <a:off x="1524000" y="4162425"/>
            <a:ext cx="7467600" cy="830997"/>
          </a:xfrm>
          <a:prstGeom prst="rect">
            <a:avLst/>
          </a:prstGeom>
          <a:noFill/>
        </p:spPr>
        <p:txBody>
          <a:bodyPr wrap="square" rtlCol="0">
            <a:spAutoFit/>
          </a:bodyPr>
          <a:lstStyle/>
          <a:p>
            <a:endParaRPr lang="en-US" sz="1200" dirty="0" smtClean="0"/>
          </a:p>
          <a:p>
            <a:pPr algn="just"/>
            <a:r>
              <a:rPr lang="ru-RU" sz="1200" dirty="0" err="1" smtClean="0"/>
              <a:t>Грязев</a:t>
            </a:r>
            <a:r>
              <a:rPr lang="ru-RU" sz="1200" dirty="0" smtClean="0"/>
              <a:t>, М. В. Подготовка специалистов Тульском государственном университете / М. В. </a:t>
            </a:r>
            <a:r>
              <a:rPr lang="ru-RU" sz="1200" dirty="0" err="1" smtClean="0"/>
              <a:t>Грязев</a:t>
            </a:r>
            <a:r>
              <a:rPr lang="ru-RU" sz="1200" dirty="0" smtClean="0"/>
              <a:t>, </a:t>
            </a:r>
            <a:r>
              <a:rPr lang="ru-RU" sz="1200" b="1" dirty="0" smtClean="0"/>
              <a:t>В. Д. Кухарь,</a:t>
            </a:r>
            <a:r>
              <a:rPr lang="ru-RU" sz="1200" dirty="0" smtClean="0"/>
              <a:t> В. Я. Распопов // Известия высших учебных заведений. Приборостроение. - 2012. - № 12. - С. 56-59.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7391400" cy="830997"/>
          </a:xfrm>
          <a:prstGeom prst="rect">
            <a:avLst/>
          </a:prstGeom>
          <a:noFill/>
        </p:spPr>
        <p:txBody>
          <a:bodyPr wrap="square" rtlCol="0">
            <a:spAutoFit/>
          </a:bodyPr>
          <a:lstStyle/>
          <a:p>
            <a:endParaRPr lang="en-US" sz="1200" b="1" dirty="0" smtClean="0">
              <a:hlinkClick r:id="rId2"/>
            </a:endParaRPr>
          </a:p>
          <a:p>
            <a:pPr algn="just"/>
            <a:r>
              <a:rPr lang="ru-RU" sz="1200" b="1" dirty="0" smtClean="0"/>
              <a:t>Кухарь, В. Д. </a:t>
            </a:r>
            <a:r>
              <a:rPr lang="ru-RU" sz="1200" dirty="0" smtClean="0"/>
              <a:t>Влияние </a:t>
            </a:r>
            <a:r>
              <a:rPr lang="ru-RU" sz="1200" dirty="0" smtClean="0"/>
              <a:t>трения на усилие осадки цилиндрических заготовок / В. Д. Кухарь, О. А. Бойко // Известия Тульского государственного университета. Серия : Технические науки. – Тула : Изд-во </a:t>
            </a:r>
            <a:r>
              <a:rPr lang="ru-RU" sz="1200" dirty="0" err="1" smtClean="0"/>
              <a:t>ТулГУ</a:t>
            </a:r>
            <a:r>
              <a:rPr lang="ru-RU" sz="1200" dirty="0" smtClean="0"/>
              <a:t>, 2012. - </a:t>
            </a:r>
            <a:r>
              <a:rPr lang="ru-RU" sz="1200" dirty="0" err="1" smtClean="0"/>
              <a:t>Вып</a:t>
            </a:r>
            <a:r>
              <a:rPr lang="ru-RU" sz="1200" dirty="0" smtClean="0"/>
              <a:t>. 8. – С. 239-242.</a:t>
            </a:r>
            <a:endParaRPr lang="ru-RU" sz="1200" dirty="0"/>
          </a:p>
        </p:txBody>
      </p:sp>
      <p:pic>
        <p:nvPicPr>
          <p:cNvPr id="49154" name="Picture 2" descr="Известия ТГУн"/>
          <p:cNvPicPr>
            <a:picLocks noChangeAspect="1" noChangeArrowheads="1"/>
          </p:cNvPicPr>
          <p:nvPr/>
        </p:nvPicPr>
        <p:blipFill>
          <a:blip r:embed="rId3" cstate="print"/>
          <a:srcRect/>
          <a:stretch>
            <a:fillRect/>
          </a:stretch>
        </p:blipFill>
        <p:spPr bwMode="auto">
          <a:xfrm>
            <a:off x="0" y="0"/>
            <a:ext cx="1276350" cy="1847850"/>
          </a:xfrm>
          <a:prstGeom prst="rect">
            <a:avLst/>
          </a:prstGeom>
          <a:noFill/>
          <a:ln w="9525">
            <a:noFill/>
            <a:miter lim="800000"/>
            <a:headEnd/>
            <a:tailEnd/>
          </a:ln>
        </p:spPr>
      </p:pic>
      <p:pic>
        <p:nvPicPr>
          <p:cNvPr id="49155" name="Picture 3" descr="Известия ТГУн"/>
          <p:cNvPicPr>
            <a:picLocks noChangeAspect="1" noChangeArrowheads="1"/>
          </p:cNvPicPr>
          <p:nvPr/>
        </p:nvPicPr>
        <p:blipFill>
          <a:blip r:embed="rId3" cstate="print"/>
          <a:srcRect/>
          <a:stretch>
            <a:fillRect/>
          </a:stretch>
        </p:blipFill>
        <p:spPr bwMode="auto">
          <a:xfrm>
            <a:off x="0" y="0"/>
            <a:ext cx="1276350" cy="1847850"/>
          </a:xfrm>
          <a:prstGeom prst="rect">
            <a:avLst/>
          </a:prstGeom>
          <a:noFill/>
          <a:ln w="9525">
            <a:noFill/>
            <a:miter lim="800000"/>
            <a:headEnd/>
            <a:tailEnd/>
          </a:ln>
        </p:spPr>
      </p:pic>
      <p:pic>
        <p:nvPicPr>
          <p:cNvPr id="49156" name="Picture 4" descr="Вестник ТГн"/>
          <p:cNvPicPr>
            <a:picLocks noChangeAspect="1" noChangeArrowheads="1"/>
          </p:cNvPicPr>
          <p:nvPr/>
        </p:nvPicPr>
        <p:blipFill>
          <a:blip r:embed="rId4" cstate="print"/>
          <a:srcRect/>
          <a:stretch>
            <a:fillRect/>
          </a:stretch>
        </p:blipFill>
        <p:spPr bwMode="auto">
          <a:xfrm>
            <a:off x="0" y="1981200"/>
            <a:ext cx="1295400" cy="1828800"/>
          </a:xfrm>
          <a:prstGeom prst="rect">
            <a:avLst/>
          </a:prstGeom>
          <a:noFill/>
          <a:ln w="9525">
            <a:noFill/>
            <a:miter lim="800000"/>
            <a:headEnd/>
            <a:tailEnd/>
          </a:ln>
        </p:spPr>
      </p:pic>
      <p:sp>
        <p:nvSpPr>
          <p:cNvPr id="8" name="TextBox 7"/>
          <p:cNvSpPr txBox="1"/>
          <p:nvPr/>
        </p:nvSpPr>
        <p:spPr>
          <a:xfrm>
            <a:off x="1524000" y="2057400"/>
            <a:ext cx="7467600" cy="646331"/>
          </a:xfrm>
          <a:prstGeom prst="rect">
            <a:avLst/>
          </a:prstGeom>
          <a:noFill/>
        </p:spPr>
        <p:txBody>
          <a:bodyPr wrap="square" rtlCol="0">
            <a:spAutoFit/>
          </a:bodyPr>
          <a:lstStyle/>
          <a:p>
            <a:pPr algn="just"/>
            <a:r>
              <a:rPr lang="ru-RU" sz="1200" b="1" dirty="0" smtClean="0"/>
              <a:t>Кухарь, В. Д. </a:t>
            </a:r>
            <a:r>
              <a:rPr lang="ru-RU" sz="1200" dirty="0" smtClean="0"/>
              <a:t>Исследование </a:t>
            </a:r>
            <a:r>
              <a:rPr lang="ru-RU" sz="1200" dirty="0"/>
              <a:t>процесса вытяжки детали "стакан" с помощью программы </a:t>
            </a:r>
            <a:r>
              <a:rPr lang="ru-RU" sz="1200" dirty="0" err="1"/>
              <a:t>QForm</a:t>
            </a:r>
            <a:r>
              <a:rPr lang="ru-RU" sz="1200" dirty="0"/>
              <a:t> 2D/3D / В. Д. Кухарь, О. А. Бойко // </a:t>
            </a:r>
            <a:r>
              <a:rPr lang="ru-RU" sz="1200" dirty="0" smtClean="0"/>
              <a:t>Вестник </a:t>
            </a:r>
            <a:r>
              <a:rPr lang="ru-RU" sz="1200" dirty="0"/>
              <a:t>Тульского государственного университета. Серия : Актуальные вопросы механики. – Тула : Изд-во </a:t>
            </a:r>
            <a:r>
              <a:rPr lang="ru-RU" sz="1200" dirty="0" err="1"/>
              <a:t>ТулГУ</a:t>
            </a:r>
            <a:r>
              <a:rPr lang="ru-RU" sz="1200" dirty="0"/>
              <a:t>, 2012. - </a:t>
            </a:r>
            <a:r>
              <a:rPr lang="ru-RU" sz="1200" dirty="0" err="1"/>
              <a:t>Вып</a:t>
            </a:r>
            <a:r>
              <a:rPr lang="ru-RU" sz="1200" dirty="0"/>
              <a:t>. 8. - С. 32-38</a:t>
            </a:r>
            <a:r>
              <a:rPr lang="ru-RU" sz="1200" dirty="0" smtClean="0"/>
              <a:t>.</a:t>
            </a:r>
            <a:endParaRPr lang="ru-RU" sz="1200" dirty="0"/>
          </a:p>
        </p:txBody>
      </p:sp>
      <p:pic>
        <p:nvPicPr>
          <p:cNvPr id="49157" name="Picture 5" descr="Теория,технология оборудования"/>
          <p:cNvPicPr>
            <a:picLocks noChangeAspect="1" noChangeArrowheads="1"/>
          </p:cNvPicPr>
          <p:nvPr/>
        </p:nvPicPr>
        <p:blipFill>
          <a:blip r:embed="rId5" cstate="print"/>
          <a:srcRect/>
          <a:stretch>
            <a:fillRect/>
          </a:stretch>
        </p:blipFill>
        <p:spPr bwMode="auto">
          <a:xfrm>
            <a:off x="0" y="3962400"/>
            <a:ext cx="1266825" cy="1743075"/>
          </a:xfrm>
          <a:prstGeom prst="rect">
            <a:avLst/>
          </a:prstGeom>
          <a:noFill/>
          <a:ln w="9525">
            <a:noFill/>
            <a:miter lim="800000"/>
            <a:headEnd/>
            <a:tailEnd/>
          </a:ln>
        </p:spPr>
      </p:pic>
      <p:sp>
        <p:nvSpPr>
          <p:cNvPr id="10" name="TextBox 9"/>
          <p:cNvSpPr txBox="1"/>
          <p:nvPr/>
        </p:nvSpPr>
        <p:spPr>
          <a:xfrm>
            <a:off x="1524000" y="3962400"/>
            <a:ext cx="7467600" cy="646331"/>
          </a:xfrm>
          <a:prstGeom prst="rect">
            <a:avLst/>
          </a:prstGeom>
          <a:noFill/>
        </p:spPr>
        <p:txBody>
          <a:bodyPr wrap="square" rtlCol="0">
            <a:spAutoFit/>
          </a:bodyPr>
          <a:lstStyle/>
          <a:p>
            <a:pPr algn="just"/>
            <a:r>
              <a:rPr lang="ru-RU" sz="1200" b="1" dirty="0" smtClean="0"/>
              <a:t>Кухарь, В. Д. </a:t>
            </a:r>
            <a:r>
              <a:rPr lang="ru-RU" sz="1200" dirty="0"/>
              <a:t>Исследование процесса прямого выдавливания с раздачей / В. Д. Кухарь, А. Н. Пасько, О. А. </a:t>
            </a:r>
            <a:r>
              <a:rPr lang="ru-RU" sz="1200" dirty="0" err="1"/>
              <a:t>Кузовлева</a:t>
            </a:r>
            <a:r>
              <a:rPr lang="ru-RU" sz="1200" dirty="0"/>
              <a:t> // Теория, технология, оборудование и автоматизация обработки металлов давлением и резанием : сб. </a:t>
            </a:r>
            <a:r>
              <a:rPr lang="ru-RU" sz="1200" dirty="0" err="1"/>
              <a:t>науч</a:t>
            </a:r>
            <a:r>
              <a:rPr lang="ru-RU" sz="1200" dirty="0"/>
              <a:t>. трудов. - Тула : Изд-во </a:t>
            </a:r>
            <a:r>
              <a:rPr lang="ru-RU" sz="1200" dirty="0" err="1"/>
              <a:t>ТулГУ</a:t>
            </a:r>
            <a:r>
              <a:rPr lang="ru-RU" sz="1200" dirty="0"/>
              <a:t>, 1999. – </a:t>
            </a:r>
            <a:r>
              <a:rPr lang="ru-RU" sz="1200" dirty="0" err="1"/>
              <a:t>Вып</a:t>
            </a:r>
            <a:r>
              <a:rPr lang="ru-RU" sz="1200" dirty="0"/>
              <a:t>. 1. – С. 46-50.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Известия ТГУн"/>
          <p:cNvPicPr>
            <a:picLocks noChangeAspect="1" noChangeArrowheads="1"/>
          </p:cNvPicPr>
          <p:nvPr/>
        </p:nvPicPr>
        <p:blipFill>
          <a:blip r:embed="rId2" cstate="print"/>
          <a:srcRect/>
          <a:stretch>
            <a:fillRect/>
          </a:stretch>
        </p:blipFill>
        <p:spPr bwMode="auto">
          <a:xfrm>
            <a:off x="0" y="0"/>
            <a:ext cx="1323975" cy="1847850"/>
          </a:xfrm>
          <a:prstGeom prst="rect">
            <a:avLst/>
          </a:prstGeom>
          <a:noFill/>
          <a:ln w="9525">
            <a:noFill/>
            <a:miter lim="800000"/>
            <a:headEnd/>
            <a:tailEnd/>
          </a:ln>
        </p:spPr>
      </p:pic>
      <p:sp>
        <p:nvSpPr>
          <p:cNvPr id="5" name="TextBox 4"/>
          <p:cNvSpPr txBox="1"/>
          <p:nvPr/>
        </p:nvSpPr>
        <p:spPr>
          <a:xfrm>
            <a:off x="1524000" y="0"/>
            <a:ext cx="7467600" cy="830997"/>
          </a:xfrm>
          <a:prstGeom prst="rect">
            <a:avLst/>
          </a:prstGeom>
          <a:noFill/>
        </p:spPr>
        <p:txBody>
          <a:bodyPr wrap="square" rtlCol="0">
            <a:spAutoFit/>
          </a:bodyPr>
          <a:lstStyle/>
          <a:p>
            <a:endParaRPr lang="en-US" sz="1200" b="1" dirty="0" smtClean="0">
              <a:hlinkClick r:id="rId3"/>
            </a:endParaRPr>
          </a:p>
          <a:p>
            <a:pPr algn="just"/>
            <a:r>
              <a:rPr lang="ru-RU" sz="1200" b="1" dirty="0" smtClean="0"/>
              <a:t>Кухарь, В. Д. </a:t>
            </a:r>
            <a:r>
              <a:rPr lang="ru-RU" sz="1200" dirty="0" smtClean="0"/>
              <a:t>Леонид </a:t>
            </a:r>
            <a:r>
              <a:rPr lang="ru-RU" sz="1200" dirty="0"/>
              <a:t>Александрович Толоконников - ученый и учитель / В. Д. Кухарь, А. А. Маркин, Н. М. </a:t>
            </a:r>
            <a:r>
              <a:rPr lang="ru-RU" sz="1200" dirty="0" err="1"/>
              <a:t>Матченко</a:t>
            </a:r>
            <a:r>
              <a:rPr lang="ru-RU" sz="1200" dirty="0"/>
              <a:t> // Известия Тульского государственного университета. Серия : Естественные науки. – Тула : Изд-во </a:t>
            </a:r>
            <a:r>
              <a:rPr lang="ru-RU" sz="1200" dirty="0" err="1"/>
              <a:t>ТулГУ</a:t>
            </a:r>
            <a:r>
              <a:rPr lang="ru-RU" sz="1200" dirty="0"/>
              <a:t>, 2013. - </a:t>
            </a:r>
            <a:r>
              <a:rPr lang="ru-RU" sz="1200" dirty="0" err="1"/>
              <a:t>Вып</a:t>
            </a:r>
            <a:r>
              <a:rPr lang="ru-RU" sz="1200" dirty="0"/>
              <a:t>. 2, ч. 2. - С. 4-9.</a:t>
            </a:r>
          </a:p>
        </p:txBody>
      </p:sp>
      <p:pic>
        <p:nvPicPr>
          <p:cNvPr id="50180" name="Picture 4" descr="Кузнечно-штамповое производство0002"/>
          <p:cNvPicPr>
            <a:picLocks noChangeAspect="1" noChangeArrowheads="1"/>
          </p:cNvPicPr>
          <p:nvPr/>
        </p:nvPicPr>
        <p:blipFill>
          <a:blip r:embed="rId4" cstate="print"/>
          <a:srcRect/>
          <a:stretch>
            <a:fillRect/>
          </a:stretch>
        </p:blipFill>
        <p:spPr bwMode="auto">
          <a:xfrm>
            <a:off x="0" y="1981200"/>
            <a:ext cx="1295400" cy="1819275"/>
          </a:xfrm>
          <a:prstGeom prst="rect">
            <a:avLst/>
          </a:prstGeom>
          <a:noFill/>
          <a:ln w="9525">
            <a:noFill/>
            <a:miter lim="800000"/>
            <a:headEnd/>
            <a:tailEnd/>
          </a:ln>
        </p:spPr>
      </p:pic>
      <p:sp>
        <p:nvSpPr>
          <p:cNvPr id="8" name="TextBox 7"/>
          <p:cNvSpPr txBox="1"/>
          <p:nvPr/>
        </p:nvSpPr>
        <p:spPr>
          <a:xfrm>
            <a:off x="1524000" y="2057400"/>
            <a:ext cx="7467600" cy="646331"/>
          </a:xfrm>
          <a:prstGeom prst="rect">
            <a:avLst/>
          </a:prstGeom>
          <a:noFill/>
        </p:spPr>
        <p:txBody>
          <a:bodyPr wrap="square" rtlCol="0">
            <a:spAutoFit/>
          </a:bodyPr>
          <a:lstStyle/>
          <a:p>
            <a:pPr algn="just"/>
            <a:r>
              <a:rPr lang="ru-RU" sz="1200" b="1" dirty="0" smtClean="0"/>
              <a:t>Кухарь, В. Д. </a:t>
            </a:r>
            <a:r>
              <a:rPr lang="ru-RU" sz="1200" dirty="0" smtClean="0"/>
              <a:t>Математическое </a:t>
            </a:r>
            <a:r>
              <a:rPr lang="ru-RU" sz="1200" dirty="0"/>
              <a:t>моделирование операции сборки секторных заготовок / В. Д. Кухарь, Н. Д. Калинина // Кузнечно-штамповочное производство. Обработка материалов давлением. - М., 1997. – С. 8-11.</a:t>
            </a:r>
          </a:p>
        </p:txBody>
      </p:sp>
      <p:pic>
        <p:nvPicPr>
          <p:cNvPr id="50181" name="Picture 5" descr="Современные проблемы"/>
          <p:cNvPicPr>
            <a:picLocks noChangeAspect="1" noChangeArrowheads="1"/>
          </p:cNvPicPr>
          <p:nvPr/>
        </p:nvPicPr>
        <p:blipFill>
          <a:blip r:embed="rId5" cstate="print"/>
          <a:srcRect/>
          <a:stretch>
            <a:fillRect/>
          </a:stretch>
        </p:blipFill>
        <p:spPr bwMode="auto">
          <a:xfrm>
            <a:off x="0" y="3886200"/>
            <a:ext cx="1266825" cy="1762125"/>
          </a:xfrm>
          <a:prstGeom prst="rect">
            <a:avLst/>
          </a:prstGeom>
          <a:noFill/>
          <a:ln w="9525">
            <a:noFill/>
            <a:miter lim="800000"/>
            <a:headEnd/>
            <a:tailEnd/>
          </a:ln>
        </p:spPr>
      </p:pic>
      <p:sp>
        <p:nvSpPr>
          <p:cNvPr id="10" name="TextBox 9"/>
          <p:cNvSpPr txBox="1"/>
          <p:nvPr/>
        </p:nvSpPr>
        <p:spPr>
          <a:xfrm>
            <a:off x="1524000" y="3962400"/>
            <a:ext cx="7467600" cy="646331"/>
          </a:xfrm>
          <a:prstGeom prst="rect">
            <a:avLst/>
          </a:prstGeom>
          <a:noFill/>
        </p:spPr>
        <p:txBody>
          <a:bodyPr wrap="square" rtlCol="0">
            <a:spAutoFit/>
          </a:bodyPr>
          <a:lstStyle/>
          <a:p>
            <a:pPr algn="just"/>
            <a:r>
              <a:rPr lang="ru-RU" sz="1200" b="1" dirty="0" smtClean="0"/>
              <a:t>Кухарь, В. Д. </a:t>
            </a:r>
            <a:r>
              <a:rPr lang="ru-RU" sz="1200" dirty="0" smtClean="0"/>
              <a:t>Математическое </a:t>
            </a:r>
            <a:r>
              <a:rPr lang="ru-RU" sz="1200" dirty="0"/>
              <a:t>моделирование разделительных операций обработки металлов давлением с применением МКЭ / В. Д. Кухарь, А. В. Чистяков // Современные проблемы математики, механики, информатики : тезисы </a:t>
            </a:r>
            <a:r>
              <a:rPr lang="ru-RU" sz="1200" dirty="0" err="1"/>
              <a:t>докл</a:t>
            </a:r>
            <a:r>
              <a:rPr lang="ru-RU" sz="1200" dirty="0"/>
              <a:t>. </a:t>
            </a:r>
            <a:r>
              <a:rPr lang="ru-RU" sz="1200" dirty="0" err="1"/>
              <a:t>Всерос</a:t>
            </a:r>
            <a:r>
              <a:rPr lang="ru-RU" sz="1200" dirty="0"/>
              <a:t>. </a:t>
            </a:r>
            <a:r>
              <a:rPr lang="ru-RU" sz="1200" dirty="0" err="1"/>
              <a:t>науч</a:t>
            </a:r>
            <a:r>
              <a:rPr lang="ru-RU" sz="1200" dirty="0"/>
              <a:t>. </a:t>
            </a:r>
            <a:r>
              <a:rPr lang="ru-RU" sz="1200" dirty="0" err="1"/>
              <a:t>конф</a:t>
            </a:r>
            <a:r>
              <a:rPr lang="ru-RU" sz="1200" dirty="0"/>
              <a:t>. – Тула : Изд-во </a:t>
            </a:r>
            <a:r>
              <a:rPr lang="ru-RU" sz="1200" dirty="0" err="1"/>
              <a:t>ТулГУ</a:t>
            </a:r>
            <a:r>
              <a:rPr lang="ru-RU" sz="1200" dirty="0"/>
              <a:t>, 2001. – С. 82-83.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7467600" cy="830997"/>
          </a:xfrm>
          <a:prstGeom prst="rect">
            <a:avLst/>
          </a:prstGeom>
          <a:noFill/>
        </p:spPr>
        <p:txBody>
          <a:bodyPr wrap="square" rtlCol="0">
            <a:spAutoFit/>
          </a:bodyPr>
          <a:lstStyle/>
          <a:p>
            <a:endParaRPr lang="en-US" sz="1200" b="1" dirty="0" smtClean="0">
              <a:hlinkClick r:id="rId2"/>
            </a:endParaRPr>
          </a:p>
          <a:p>
            <a:pPr algn="just"/>
            <a:r>
              <a:rPr lang="ru-RU" sz="1200" b="1" dirty="0" smtClean="0"/>
              <a:t>Кухарь, В. Д. </a:t>
            </a:r>
            <a:r>
              <a:rPr lang="ru-RU" sz="1200" dirty="0" smtClean="0"/>
              <a:t>Осадка </a:t>
            </a:r>
            <a:r>
              <a:rPr lang="ru-RU" sz="1200" dirty="0"/>
              <a:t>квадратной и шестигранной заготовки в круговую матрицу / В. Д. Кухарь, О. А. Бойко // Известия Тульского государственного университета. Серия : Технические науки. – Тула : Изд-во </a:t>
            </a:r>
            <a:r>
              <a:rPr lang="ru-RU" sz="1200" dirty="0" err="1"/>
              <a:t>ТулГУ</a:t>
            </a:r>
            <a:r>
              <a:rPr lang="ru-RU" sz="1200" dirty="0"/>
              <a:t>, 2012. - </a:t>
            </a:r>
            <a:r>
              <a:rPr lang="ru-RU" sz="1200" dirty="0" err="1"/>
              <a:t>Вып</a:t>
            </a:r>
            <a:r>
              <a:rPr lang="ru-RU" sz="1200" dirty="0"/>
              <a:t>. 10. - С. 260-267</a:t>
            </a:r>
            <a:r>
              <a:rPr lang="ru-RU" sz="1200" dirty="0" smtClean="0"/>
              <a:t>.</a:t>
            </a:r>
            <a:endParaRPr lang="ru-RU" sz="1200" dirty="0"/>
          </a:p>
        </p:txBody>
      </p:sp>
      <p:pic>
        <p:nvPicPr>
          <p:cNvPr id="53250" name="Picture 2" descr="Известия ТГУн"/>
          <p:cNvPicPr>
            <a:picLocks noChangeAspect="1" noChangeArrowheads="1"/>
          </p:cNvPicPr>
          <p:nvPr/>
        </p:nvPicPr>
        <p:blipFill>
          <a:blip r:embed="rId3" cstate="print"/>
          <a:srcRect/>
          <a:stretch>
            <a:fillRect/>
          </a:stretch>
        </p:blipFill>
        <p:spPr bwMode="auto">
          <a:xfrm>
            <a:off x="0" y="0"/>
            <a:ext cx="1276350" cy="1809750"/>
          </a:xfrm>
          <a:prstGeom prst="rect">
            <a:avLst/>
          </a:prstGeom>
          <a:noFill/>
          <a:ln w="9525">
            <a:noFill/>
            <a:miter lim="800000"/>
            <a:headEnd/>
            <a:tailEnd/>
          </a:ln>
        </p:spPr>
      </p:pic>
      <p:pic>
        <p:nvPicPr>
          <p:cNvPr id="53251" name="Picture 3" descr="Вестник ТГУн"/>
          <p:cNvPicPr>
            <a:picLocks noChangeAspect="1" noChangeArrowheads="1"/>
          </p:cNvPicPr>
          <p:nvPr/>
        </p:nvPicPr>
        <p:blipFill>
          <a:blip r:embed="rId4" cstate="print"/>
          <a:srcRect/>
          <a:stretch>
            <a:fillRect/>
          </a:stretch>
        </p:blipFill>
        <p:spPr bwMode="auto">
          <a:xfrm>
            <a:off x="0" y="1981200"/>
            <a:ext cx="1314450" cy="1828800"/>
          </a:xfrm>
          <a:prstGeom prst="rect">
            <a:avLst/>
          </a:prstGeom>
          <a:noFill/>
          <a:ln w="9525">
            <a:noFill/>
            <a:miter lim="800000"/>
            <a:headEnd/>
            <a:tailEnd/>
          </a:ln>
        </p:spPr>
      </p:pic>
      <p:sp>
        <p:nvSpPr>
          <p:cNvPr id="7" name="TextBox 6"/>
          <p:cNvSpPr txBox="1"/>
          <p:nvPr/>
        </p:nvSpPr>
        <p:spPr>
          <a:xfrm>
            <a:off x="1524000" y="1981200"/>
            <a:ext cx="7467600" cy="646331"/>
          </a:xfrm>
          <a:prstGeom prst="rect">
            <a:avLst/>
          </a:prstGeom>
          <a:noFill/>
        </p:spPr>
        <p:txBody>
          <a:bodyPr wrap="square" rtlCol="0">
            <a:spAutoFit/>
          </a:bodyPr>
          <a:lstStyle/>
          <a:p>
            <a:pPr algn="just"/>
            <a:r>
              <a:rPr lang="ru-RU" sz="1200" b="1" dirty="0" smtClean="0"/>
              <a:t>Кухарь, В. Д. </a:t>
            </a:r>
            <a:r>
              <a:rPr lang="ru-RU" sz="1200" dirty="0"/>
              <a:t>Осадка цилиндрической заготовки в закрытую матрицу требуемой </a:t>
            </a:r>
            <a:r>
              <a:rPr lang="ru-RU" sz="1200" dirty="0" smtClean="0"/>
              <a:t>формы / В. Д. Кухарь, А. Е. Киреева // Известия </a:t>
            </a:r>
            <a:r>
              <a:rPr lang="ru-RU" sz="1200" dirty="0"/>
              <a:t>Тульского государственного университета. Серия : Актуальные вопросы механики. - Тула : Изд-во </a:t>
            </a:r>
            <a:r>
              <a:rPr lang="ru-RU" sz="1200" dirty="0" err="1"/>
              <a:t>ТулГУ</a:t>
            </a:r>
            <a:r>
              <a:rPr lang="ru-RU" sz="1200" dirty="0"/>
              <a:t>, 2013. – </a:t>
            </a:r>
            <a:r>
              <a:rPr lang="ru-RU" sz="1200" dirty="0" err="1"/>
              <a:t>Вып</a:t>
            </a:r>
            <a:r>
              <a:rPr lang="ru-RU" sz="1200" dirty="0"/>
              <a:t>. 9. – С. 24-30</a:t>
            </a:r>
            <a:r>
              <a:rPr lang="ru-RU" sz="1200" dirty="0" smtClean="0"/>
              <a:t>.</a:t>
            </a:r>
            <a:endParaRPr lang="ru-RU" sz="1200" dirty="0"/>
          </a:p>
        </p:txBody>
      </p:sp>
      <p:pic>
        <p:nvPicPr>
          <p:cNvPr id="53252" name="Picture 4" descr="Механика деформированноготвердого тела"/>
          <p:cNvPicPr>
            <a:picLocks noChangeAspect="1" noChangeArrowheads="1"/>
          </p:cNvPicPr>
          <p:nvPr/>
        </p:nvPicPr>
        <p:blipFill>
          <a:blip r:embed="rId5" cstate="print"/>
          <a:srcRect/>
          <a:stretch>
            <a:fillRect/>
          </a:stretch>
        </p:blipFill>
        <p:spPr bwMode="auto">
          <a:xfrm>
            <a:off x="0" y="3962400"/>
            <a:ext cx="1257300" cy="1790700"/>
          </a:xfrm>
          <a:prstGeom prst="rect">
            <a:avLst/>
          </a:prstGeom>
          <a:noFill/>
          <a:ln w="9525">
            <a:noFill/>
            <a:miter lim="800000"/>
            <a:headEnd/>
            <a:tailEnd/>
          </a:ln>
        </p:spPr>
      </p:pic>
      <p:sp>
        <p:nvSpPr>
          <p:cNvPr id="9" name="TextBox 8"/>
          <p:cNvSpPr txBox="1"/>
          <p:nvPr/>
        </p:nvSpPr>
        <p:spPr>
          <a:xfrm>
            <a:off x="1524000" y="3962400"/>
            <a:ext cx="7467600" cy="646331"/>
          </a:xfrm>
          <a:prstGeom prst="rect">
            <a:avLst/>
          </a:prstGeom>
          <a:noFill/>
        </p:spPr>
        <p:txBody>
          <a:bodyPr wrap="square" rtlCol="0">
            <a:spAutoFit/>
          </a:bodyPr>
          <a:lstStyle/>
          <a:p>
            <a:pPr algn="just"/>
            <a:r>
              <a:rPr lang="ru-RU" sz="1200" b="1" dirty="0" smtClean="0"/>
              <a:t>Кухарь, В. Д. </a:t>
            </a:r>
            <a:r>
              <a:rPr lang="ru-RU" sz="1200" dirty="0"/>
              <a:t>Особенности математического моделирования больших пластических деформаций / В. Д. Кухарь, А. Н. Пасько, О. А. </a:t>
            </a:r>
            <a:r>
              <a:rPr lang="ru-RU" sz="1200" dirty="0" err="1"/>
              <a:t>Кузовлева</a:t>
            </a:r>
            <a:r>
              <a:rPr lang="ru-RU" sz="1200" dirty="0"/>
              <a:t> // Механика деформируемого твердого тела и обработка металлов давлением : сб. </a:t>
            </a:r>
            <a:r>
              <a:rPr lang="ru-RU" sz="1200" dirty="0" err="1"/>
              <a:t>науч</a:t>
            </a:r>
            <a:r>
              <a:rPr lang="ru-RU" sz="1200" dirty="0"/>
              <a:t>. трудов. – Тула : Изд-во </a:t>
            </a:r>
            <a:r>
              <a:rPr lang="ru-RU" sz="1200" dirty="0" err="1"/>
              <a:t>ТулГУ</a:t>
            </a:r>
            <a:r>
              <a:rPr lang="ru-RU" sz="1200" dirty="0"/>
              <a:t>, 2000. – С. 87-92.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Технический журнал «Заготовительные производства в машиностроении»"/>
          <p:cNvPicPr>
            <a:picLocks noChangeAspect="1" noChangeArrowheads="1"/>
          </p:cNvPicPr>
          <p:nvPr/>
        </p:nvPicPr>
        <p:blipFill>
          <a:blip r:embed="rId2" cstate="print"/>
          <a:srcRect/>
          <a:stretch>
            <a:fillRect/>
          </a:stretch>
        </p:blipFill>
        <p:spPr bwMode="auto">
          <a:xfrm>
            <a:off x="0" y="0"/>
            <a:ext cx="1362075" cy="1905000"/>
          </a:xfrm>
          <a:prstGeom prst="rect">
            <a:avLst/>
          </a:prstGeom>
          <a:noFill/>
          <a:ln w="9525">
            <a:noFill/>
            <a:miter lim="800000"/>
            <a:headEnd/>
            <a:tailEnd/>
          </a:ln>
        </p:spPr>
      </p:pic>
      <p:sp>
        <p:nvSpPr>
          <p:cNvPr id="5" name="TextBox 4"/>
          <p:cNvSpPr txBox="1"/>
          <p:nvPr/>
        </p:nvSpPr>
        <p:spPr>
          <a:xfrm>
            <a:off x="1524000" y="0"/>
            <a:ext cx="7467600" cy="830997"/>
          </a:xfrm>
          <a:prstGeom prst="rect">
            <a:avLst/>
          </a:prstGeom>
          <a:noFill/>
        </p:spPr>
        <p:txBody>
          <a:bodyPr wrap="square" rtlCol="0">
            <a:spAutoFit/>
          </a:bodyPr>
          <a:lstStyle/>
          <a:p>
            <a:endParaRPr lang="en-US" sz="1200" b="1" dirty="0" smtClean="0">
              <a:hlinkClick r:id="rId3"/>
            </a:endParaRPr>
          </a:p>
          <a:p>
            <a:pPr algn="just"/>
            <a:r>
              <a:rPr lang="ru-RU" sz="1200" b="1" dirty="0" smtClean="0"/>
              <a:t>Кухарь, В. Д. </a:t>
            </a:r>
            <a:r>
              <a:rPr lang="ru-RU" sz="1200" dirty="0" smtClean="0"/>
              <a:t>Холодная </a:t>
            </a:r>
            <a:r>
              <a:rPr lang="ru-RU" sz="1200" dirty="0"/>
              <a:t>объемная штамповка </a:t>
            </a:r>
            <a:r>
              <a:rPr lang="ru-RU" sz="1200" dirty="0" err="1"/>
              <a:t>оживальных</a:t>
            </a:r>
            <a:r>
              <a:rPr lang="ru-RU" sz="1200" dirty="0"/>
              <a:t> головных частей на заготовках стержневых изделий / В. Д. Кухарь, Л. П. Семенова, А. А. Семенов // Заготовительные производства в машиностроении. - М. : Изд-во «Машиностроение», 2010. - № 10. - С. 20-26.</a:t>
            </a:r>
          </a:p>
        </p:txBody>
      </p:sp>
      <p:pic>
        <p:nvPicPr>
          <p:cNvPr id="54275" name="Picture 3" descr="ИзВУЗ"/>
          <p:cNvPicPr>
            <a:picLocks noChangeAspect="1" noChangeArrowheads="1"/>
          </p:cNvPicPr>
          <p:nvPr/>
        </p:nvPicPr>
        <p:blipFill>
          <a:blip r:embed="rId4" cstate="print"/>
          <a:srcRect/>
          <a:stretch>
            <a:fillRect/>
          </a:stretch>
        </p:blipFill>
        <p:spPr bwMode="auto">
          <a:xfrm>
            <a:off x="0" y="1981200"/>
            <a:ext cx="1371600" cy="1895475"/>
          </a:xfrm>
          <a:prstGeom prst="rect">
            <a:avLst/>
          </a:prstGeom>
          <a:noFill/>
          <a:ln w="9525">
            <a:noFill/>
            <a:miter lim="800000"/>
            <a:headEnd/>
            <a:tailEnd/>
          </a:ln>
        </p:spPr>
      </p:pic>
      <p:sp>
        <p:nvSpPr>
          <p:cNvPr id="8" name="TextBox 7"/>
          <p:cNvSpPr txBox="1"/>
          <p:nvPr/>
        </p:nvSpPr>
        <p:spPr>
          <a:xfrm>
            <a:off x="1524000" y="1981200"/>
            <a:ext cx="7467600" cy="646331"/>
          </a:xfrm>
          <a:prstGeom prst="rect">
            <a:avLst/>
          </a:prstGeom>
          <a:noFill/>
        </p:spPr>
        <p:txBody>
          <a:bodyPr wrap="square" rtlCol="0">
            <a:spAutoFit/>
          </a:bodyPr>
          <a:lstStyle/>
          <a:p>
            <a:pPr algn="just"/>
            <a:r>
              <a:rPr lang="ru-RU" sz="1200" dirty="0"/>
              <a:t>Расчет процесса реверсивной газовой формовки полых оболочек из листа / </a:t>
            </a:r>
            <a:r>
              <a:rPr lang="ru-RU" sz="1200" b="1" dirty="0"/>
              <a:t>В. Д. Кухарь </a:t>
            </a:r>
            <a:r>
              <a:rPr lang="ru-RU" sz="1200" dirty="0"/>
              <a:t>[и др.] // Известия высших учебных заведений. Цветная металлургия. – М. : Изд-во ЗАО «</a:t>
            </a:r>
            <a:r>
              <a:rPr lang="ru-RU" sz="1200" dirty="0" err="1"/>
              <a:t>Калвис</a:t>
            </a:r>
            <a:r>
              <a:rPr lang="ru-RU" sz="1200" dirty="0"/>
              <a:t>», 2010. - № 4. - С. 52-56.</a:t>
            </a:r>
          </a:p>
        </p:txBody>
      </p:sp>
      <p:pic>
        <p:nvPicPr>
          <p:cNvPr id="54276" name="Picture 4" descr="ИзВУЗ"/>
          <p:cNvPicPr>
            <a:picLocks noChangeAspect="1" noChangeArrowheads="1"/>
          </p:cNvPicPr>
          <p:nvPr/>
        </p:nvPicPr>
        <p:blipFill>
          <a:blip r:embed="rId5" cstate="print"/>
          <a:srcRect/>
          <a:stretch>
            <a:fillRect/>
          </a:stretch>
        </p:blipFill>
        <p:spPr bwMode="auto">
          <a:xfrm>
            <a:off x="0" y="3962400"/>
            <a:ext cx="1400175" cy="1971675"/>
          </a:xfrm>
          <a:prstGeom prst="rect">
            <a:avLst/>
          </a:prstGeom>
          <a:noFill/>
          <a:ln w="9525">
            <a:noFill/>
            <a:miter lim="800000"/>
            <a:headEnd/>
            <a:tailEnd/>
          </a:ln>
        </p:spPr>
      </p:pic>
      <p:sp>
        <p:nvSpPr>
          <p:cNvPr id="10" name="TextBox 9"/>
          <p:cNvSpPr txBox="1"/>
          <p:nvPr/>
        </p:nvSpPr>
        <p:spPr>
          <a:xfrm>
            <a:off x="1524000" y="3962400"/>
            <a:ext cx="7467600" cy="646331"/>
          </a:xfrm>
          <a:prstGeom prst="rect">
            <a:avLst/>
          </a:prstGeom>
          <a:noFill/>
        </p:spPr>
        <p:txBody>
          <a:bodyPr wrap="square" rtlCol="0">
            <a:spAutoFit/>
          </a:bodyPr>
          <a:lstStyle/>
          <a:p>
            <a:pPr algn="just"/>
            <a:r>
              <a:rPr lang="ru-RU" sz="1200" dirty="0"/>
              <a:t>Селедкин, С. М. </a:t>
            </a:r>
            <a:r>
              <a:rPr lang="ru-RU" sz="1200" dirty="0" err="1"/>
              <a:t>Сверхпластическая</a:t>
            </a:r>
            <a:r>
              <a:rPr lang="ru-RU" sz="1200" dirty="0"/>
              <a:t> формовка полых оболочек с регулированием утонений стенки / С. М. Селедкин, </a:t>
            </a:r>
            <a:r>
              <a:rPr lang="ru-RU" sz="1200" b="1" dirty="0"/>
              <a:t>В. Д. Кухарь</a:t>
            </a:r>
            <a:r>
              <a:rPr lang="ru-RU" sz="1200" dirty="0"/>
              <a:t>, С. Е. Селедкин // Известия высших учебных заведений. Черная металлургия. - 2009. - № 11. - С. 29-32.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16977"/>
          </a:xfrm>
          <a:prstGeom prst="rect">
            <a:avLst/>
          </a:prstGeom>
          <a:noFill/>
        </p:spPr>
        <p:txBody>
          <a:bodyPr wrap="square" rtlCol="0">
            <a:spAutoFit/>
          </a:bodyPr>
          <a:lstStyle/>
          <a:p>
            <a:pPr algn="just"/>
            <a:r>
              <a:rPr lang="ru-RU" sz="1200" dirty="0" smtClean="0"/>
              <a:t> </a:t>
            </a:r>
          </a:p>
          <a:p>
            <a:pPr algn="just"/>
            <a:r>
              <a:rPr lang="ru-RU" sz="1200" dirty="0" smtClean="0"/>
              <a:t>Васин, С. А. Обработка режимов штамповки и термообработки </a:t>
            </a:r>
            <a:r>
              <a:rPr lang="ru-RU" sz="1200" dirty="0" err="1" smtClean="0"/>
              <a:t>осесимметричных</a:t>
            </a:r>
            <a:r>
              <a:rPr lang="ru-RU" sz="1200" dirty="0" smtClean="0"/>
              <a:t> заготовок из высокопрочных алюминиевых сплавов / С. А. Васин, </a:t>
            </a:r>
            <a:r>
              <a:rPr lang="ru-RU" sz="1200" b="1" dirty="0" smtClean="0"/>
              <a:t>В. Д. Кухарь</a:t>
            </a:r>
            <a:r>
              <a:rPr lang="ru-RU" sz="1200" dirty="0" smtClean="0"/>
              <a:t>, Н. Д. Калинина // Известия Тульского государственного университета. Серия : Механика деформируемого твердого тела и обработка металлов давлением. – Тула : Изд-во ТулГУ, 2003. - Вып.2. - С. 125-132</a:t>
            </a:r>
            <a:r>
              <a:rPr lang="ru-RU" sz="1200" dirty="0" smtClean="0"/>
              <a:t>.</a:t>
            </a:r>
            <a:endParaRPr lang="en-US" sz="1200" dirty="0" smtClean="0"/>
          </a:p>
          <a:p>
            <a:pPr algn="just"/>
            <a:endParaRPr lang="ru-RU" sz="1200" dirty="0" smtClean="0"/>
          </a:p>
          <a:p>
            <a:pPr algn="just"/>
            <a:r>
              <a:rPr lang="ru-RU" sz="1200" dirty="0" smtClean="0"/>
              <a:t>Желтков, В. И. Характерные особенности проектирования магнитно-импульсных установок модульного типа / В. И. Желтков, А. Е. Киреева, </a:t>
            </a:r>
            <a:r>
              <a:rPr lang="ru-RU" sz="1200" b="1" dirty="0" smtClean="0"/>
              <a:t>В. Д. Кухарь </a:t>
            </a:r>
            <a:r>
              <a:rPr lang="ru-RU" sz="1200" dirty="0" smtClean="0"/>
              <a:t>// Вестник Тульского государственного университета. Серия : Актуальные вопросы механики. – Тула : Изд-во ТулГУ, 2008. - </a:t>
            </a:r>
            <a:r>
              <a:rPr lang="ru-RU" sz="1200" dirty="0" err="1" smtClean="0"/>
              <a:t>Вып</a:t>
            </a:r>
            <a:r>
              <a:rPr lang="ru-RU" sz="1200" dirty="0" smtClean="0"/>
              <a:t>. 4, т. 2. - С. 68-71</a:t>
            </a:r>
            <a:r>
              <a:rPr lang="ru-RU" sz="1200" dirty="0" smtClean="0"/>
              <a:t>.</a:t>
            </a:r>
            <a:endParaRPr lang="en-US" sz="1200" dirty="0" smtClean="0"/>
          </a:p>
          <a:p>
            <a:pPr algn="just"/>
            <a:endParaRPr lang="ru-RU" sz="1200" dirty="0" smtClean="0"/>
          </a:p>
          <a:p>
            <a:pPr algn="just"/>
            <a:r>
              <a:rPr lang="ru-RU" sz="1200" dirty="0" smtClean="0"/>
              <a:t>Жукова, Е. И. Задача определения </a:t>
            </a:r>
            <a:r>
              <a:rPr lang="ru-RU" sz="1200" dirty="0" err="1" smtClean="0"/>
              <a:t>пондеромоторных</a:t>
            </a:r>
            <a:r>
              <a:rPr lang="ru-RU" sz="1200" dirty="0" smtClean="0"/>
              <a:t> сил в системе "индуктор-заготовка" / Е. И. Жукова, А. Е. Киреева, </a:t>
            </a:r>
            <a:r>
              <a:rPr lang="ru-RU" sz="1200" b="1" dirty="0" smtClean="0"/>
              <a:t>В. Д. Кухарь</a:t>
            </a:r>
            <a:r>
              <a:rPr lang="ru-RU" sz="1200" dirty="0" smtClean="0"/>
              <a:t> // Известия Тульского государственного университета. Серия : Технические науки. – Тула : Изд-во ТулГУ, 2007. - </a:t>
            </a:r>
            <a:r>
              <a:rPr lang="ru-RU" sz="1200" dirty="0" err="1" smtClean="0"/>
              <a:t>Вып</a:t>
            </a:r>
            <a:r>
              <a:rPr lang="ru-RU" sz="1200" dirty="0" smtClean="0"/>
              <a:t>. 2: Механика деформируемого твердого тела и обработка металлов давлением. - С. 50-57</a:t>
            </a:r>
            <a:r>
              <a:rPr lang="ru-RU" sz="1200" dirty="0" smtClean="0"/>
              <a:t>.</a:t>
            </a:r>
            <a:endParaRPr lang="en-US" sz="1200" dirty="0" smtClean="0"/>
          </a:p>
          <a:p>
            <a:pPr algn="just"/>
            <a:endParaRPr lang="ru-RU" sz="1200" dirty="0" smtClean="0"/>
          </a:p>
          <a:p>
            <a:pPr algn="just"/>
            <a:r>
              <a:rPr lang="ru-RU" sz="1200" b="1" dirty="0" smtClean="0"/>
              <a:t>Кухарь Владимир Денисович </a:t>
            </a:r>
            <a:r>
              <a:rPr lang="ru-RU" sz="1200" dirty="0" smtClean="0"/>
              <a:t>// Ежегодник Тульского государственного университета. – </a:t>
            </a:r>
            <a:r>
              <a:rPr lang="ru-RU" sz="1200" dirty="0" err="1" smtClean="0"/>
              <a:t>Вып</a:t>
            </a:r>
            <a:r>
              <a:rPr lang="ru-RU" sz="1200" dirty="0" smtClean="0"/>
              <a:t>. 14 : 2009. – Тула : Изд-во ТулГУ, 2010. - С. 249-250</a:t>
            </a:r>
            <a:r>
              <a:rPr lang="ru-RU" sz="1200" dirty="0" smtClean="0"/>
              <a:t>.</a:t>
            </a:r>
            <a:endParaRPr lang="en-US" sz="1200" dirty="0" smtClean="0"/>
          </a:p>
          <a:p>
            <a:pPr algn="just"/>
            <a:endParaRPr lang="ru-RU" sz="1200" dirty="0" smtClean="0"/>
          </a:p>
          <a:p>
            <a:pPr algn="just"/>
            <a:r>
              <a:rPr lang="ru-RU" sz="1200" dirty="0" smtClean="0"/>
              <a:t>Киреева, А. Е. Оценка эффективности индуктора для обжима / А. Е. Киреева, </a:t>
            </a:r>
            <a:r>
              <a:rPr lang="ru-RU" sz="1200" b="1" dirty="0" smtClean="0"/>
              <a:t>В. Д. Кухарь</a:t>
            </a:r>
            <a:r>
              <a:rPr lang="ru-RU" sz="1200" dirty="0" smtClean="0"/>
              <a:t>, А. А. Орлов // Известия Тульского государственного университета. Серия : Актуальные вопросы механики. – Тула : Изд-во ТулГУ, 2004. - Т. 1, </a:t>
            </a:r>
            <a:r>
              <a:rPr lang="ru-RU" sz="1200" dirty="0" err="1" smtClean="0"/>
              <a:t>вып</a:t>
            </a:r>
            <a:r>
              <a:rPr lang="ru-RU" sz="1200" dirty="0" smtClean="0"/>
              <a:t>. 1. - C.82-87</a:t>
            </a:r>
            <a:r>
              <a:rPr lang="ru-RU" sz="1200" dirty="0" smtClean="0"/>
              <a:t>.</a:t>
            </a:r>
            <a:endParaRPr lang="en-US" sz="1200" dirty="0" smtClean="0"/>
          </a:p>
          <a:p>
            <a:pPr algn="just"/>
            <a:endParaRPr lang="ru-RU" sz="1200" dirty="0" smtClean="0"/>
          </a:p>
          <a:p>
            <a:pPr algn="just"/>
            <a:r>
              <a:rPr lang="ru-RU" sz="1200" b="1" dirty="0" smtClean="0"/>
              <a:t>Кухарь, В. Д. </a:t>
            </a:r>
            <a:r>
              <a:rPr lang="ru-RU" sz="1200" dirty="0" smtClean="0"/>
              <a:t>Влияние технологических параметров на силовые параметры процесса осадки кольцевых заготовок / В. Д. </a:t>
            </a:r>
            <a:endParaRPr lang="en-US" sz="1200" dirty="0" smtClean="0"/>
          </a:p>
          <a:p>
            <a:pPr algn="just"/>
            <a:r>
              <a:rPr lang="ru-RU" sz="1200" dirty="0" smtClean="0"/>
              <a:t>Кухарь</a:t>
            </a:r>
            <a:r>
              <a:rPr lang="ru-RU" sz="1200" dirty="0" smtClean="0"/>
              <a:t>, А. Н. Пасько, О. А. Ткач // Кузнечно-штамповочное производство. Обработка материалов давлением. - М., 2010. - № 9. - С. 9-12</a:t>
            </a:r>
            <a:r>
              <a:rPr lang="ru-RU" sz="1200" dirty="0" smtClean="0"/>
              <a:t>.</a:t>
            </a:r>
            <a:endParaRPr lang="en-US" sz="1200" dirty="0" smtClean="0"/>
          </a:p>
          <a:p>
            <a:pPr algn="just"/>
            <a:endParaRPr lang="ru-RU" sz="1200" dirty="0" smtClean="0"/>
          </a:p>
          <a:p>
            <a:pPr algn="just"/>
            <a:r>
              <a:rPr lang="ru-RU" sz="1200" b="1" dirty="0" smtClean="0"/>
              <a:t>Кухарь, В. Д.</a:t>
            </a:r>
            <a:r>
              <a:rPr lang="ru-RU" sz="1200" dirty="0" smtClean="0"/>
              <a:t> Влияние технологических параметров на устойчивость процесса вытяжки </a:t>
            </a:r>
            <a:r>
              <a:rPr lang="ru-RU" sz="1200" dirty="0" err="1" smtClean="0"/>
              <a:t>осесимметричных</a:t>
            </a:r>
            <a:r>
              <a:rPr lang="ru-RU" sz="1200" dirty="0" smtClean="0"/>
              <a:t> деталей из анизотропных заготовок / В. Д. Кухарь, С. С. Яковлев, К. С. Ремнев // Кузнечно-штамповочное производство. Обработка материалов давлением. - М., 2011. - №11. - С.3-9</a:t>
            </a:r>
            <a:r>
              <a:rPr lang="ru-RU" sz="1200" dirty="0" smtClean="0"/>
              <a:t>.</a:t>
            </a:r>
            <a:endParaRPr lang="en-US" sz="1200" dirty="0" smtClean="0"/>
          </a:p>
          <a:p>
            <a:pPr algn="just"/>
            <a:endParaRPr lang="ru-RU" sz="1200" dirty="0" smtClean="0"/>
          </a:p>
          <a:p>
            <a:pPr algn="just"/>
            <a:r>
              <a:rPr lang="ru-RU" sz="1200" b="1" dirty="0" smtClean="0"/>
              <a:t>Кухарь, В. Д.</a:t>
            </a:r>
            <a:r>
              <a:rPr lang="ru-RU" sz="1200" dirty="0" smtClean="0"/>
              <a:t> Вытяжка шестигранной заготовки в цилиндрическую матрицу / В. Д. Кухарь, О. А. Бойко // Известия Тульского государственного университета. Серия : Технические науки. – Тула : Изд-во ТулГУ, 2012. - </a:t>
            </a:r>
            <a:r>
              <a:rPr lang="ru-RU" sz="1200" dirty="0" err="1" smtClean="0"/>
              <a:t>Вып</a:t>
            </a:r>
            <a:r>
              <a:rPr lang="ru-RU" sz="1200" dirty="0" smtClean="0"/>
              <a:t>. 12, ч. 2. - С. 60-66</a:t>
            </a:r>
            <a:r>
              <a:rPr lang="ru-RU" sz="1200" dirty="0" smtClean="0"/>
              <a:t>.</a:t>
            </a:r>
            <a:endParaRPr lang="en-US" sz="1200" dirty="0" smtClean="0"/>
          </a:p>
          <a:p>
            <a:pPr algn="just"/>
            <a:endParaRPr lang="ru-RU" sz="1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16977"/>
          </a:xfrm>
          <a:prstGeom prst="rect">
            <a:avLst/>
          </a:prstGeom>
          <a:noFill/>
        </p:spPr>
        <p:txBody>
          <a:bodyPr wrap="square" rtlCol="0">
            <a:spAutoFit/>
          </a:bodyPr>
          <a:lstStyle/>
          <a:p>
            <a:pPr algn="just"/>
            <a:endParaRPr lang="ru-RU" sz="1200" dirty="0" smtClean="0"/>
          </a:p>
          <a:p>
            <a:pPr algn="just"/>
            <a:r>
              <a:rPr lang="ru-RU" sz="1200" b="1" dirty="0" smtClean="0"/>
              <a:t>Кухарь, В. Д.</a:t>
            </a:r>
            <a:r>
              <a:rPr lang="ru-RU" sz="1200" dirty="0" smtClean="0"/>
              <a:t> Горячая осадка </a:t>
            </a:r>
            <a:r>
              <a:rPr lang="ru-RU" sz="1200" dirty="0" err="1" smtClean="0"/>
              <a:t>осесимметричных</a:t>
            </a:r>
            <a:r>
              <a:rPr lang="ru-RU" sz="1200" dirty="0" smtClean="0"/>
              <a:t> заготовок в кольцевую матрицу / В. Д. Кухарь, А. Е. Киреева // Известия Тульского государственного университета. Серия : Технические науки. – Тула : Изд-во ТулГУ, 2012. - </a:t>
            </a:r>
            <a:r>
              <a:rPr lang="ru-RU" sz="1200" dirty="0" err="1" smtClean="0"/>
              <a:t>Вып</a:t>
            </a:r>
            <a:r>
              <a:rPr lang="ru-RU" sz="1200" dirty="0" smtClean="0"/>
              <a:t>. 10. - С. 281-286.</a:t>
            </a:r>
            <a:endParaRPr lang="en-US" sz="1200" dirty="0" smtClean="0"/>
          </a:p>
          <a:p>
            <a:pPr algn="just"/>
            <a:endParaRPr lang="ru-RU" sz="1200" dirty="0" smtClean="0"/>
          </a:p>
          <a:p>
            <a:pPr algn="just"/>
            <a:r>
              <a:rPr lang="ru-RU" sz="1200" b="1" dirty="0" smtClean="0"/>
              <a:t>Кухарь, В. Д.</a:t>
            </a:r>
            <a:r>
              <a:rPr lang="ru-RU" sz="1200" dirty="0" smtClean="0"/>
              <a:t> Длительность отжига и текстура листов из сплава ПТ-3ВКТ / В. Д. Кухарь, С. С. Яковлев //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4. - С. 23-25.</a:t>
            </a:r>
            <a:endParaRPr lang="en-US" sz="1200" dirty="0" smtClean="0"/>
          </a:p>
          <a:p>
            <a:pPr algn="just"/>
            <a:endParaRPr lang="ru-RU" sz="1200" dirty="0" smtClean="0"/>
          </a:p>
          <a:p>
            <a:pPr algn="just"/>
            <a:r>
              <a:rPr lang="ru-RU" sz="1200" b="1" dirty="0" smtClean="0"/>
              <a:t>Кухарь, В. Д.</a:t>
            </a:r>
            <a:r>
              <a:rPr lang="ru-RU" sz="1200" dirty="0" smtClean="0"/>
              <a:t> Кафедре теоретической механики - 75 лет / В. Д. Кухарь, С. С. Маркелов // Современные технологии в преподавании курса теоретической механики : сб. тр. </a:t>
            </a:r>
            <a:r>
              <a:rPr lang="ru-RU" sz="1200" dirty="0" err="1" smtClean="0"/>
              <a:t>междунар</a:t>
            </a:r>
            <a:r>
              <a:rPr lang="ru-RU" sz="1200" dirty="0" smtClean="0"/>
              <a:t>. </a:t>
            </a:r>
            <a:r>
              <a:rPr lang="ru-RU" sz="1200" dirty="0" err="1" smtClean="0"/>
              <a:t>науч.-метод</a:t>
            </a:r>
            <a:r>
              <a:rPr lang="ru-RU" sz="1200" dirty="0" smtClean="0"/>
              <a:t>. </a:t>
            </a:r>
            <a:r>
              <a:rPr lang="ru-RU" sz="1200" dirty="0" err="1" smtClean="0"/>
              <a:t>конф</a:t>
            </a:r>
            <a:r>
              <a:rPr lang="ru-RU" sz="1200" dirty="0" smtClean="0"/>
              <a:t>. – Тула : Изд-во ТулГУ, 2005. - Вып.1. - С.66-69.</a:t>
            </a:r>
            <a:endParaRPr lang="en-US" sz="1200" dirty="0" smtClean="0"/>
          </a:p>
          <a:p>
            <a:pPr algn="just"/>
            <a:endParaRPr lang="ru-RU" sz="1200" dirty="0" smtClean="0"/>
          </a:p>
          <a:p>
            <a:pPr algn="just"/>
            <a:r>
              <a:rPr lang="ru-RU" sz="1200" b="1" dirty="0" smtClean="0"/>
              <a:t>Кухарь, В. Д.</a:t>
            </a:r>
            <a:r>
              <a:rPr lang="ru-RU" sz="1200" dirty="0" smtClean="0"/>
              <a:t> Конечно-элементный подход к анализу высокоскоростного деформирования трубчатой заготовки из анизотропного материала / В. Д. Кухарь, М. В. </a:t>
            </a:r>
            <a:r>
              <a:rPr lang="ru-RU" sz="1200" dirty="0" err="1" smtClean="0"/>
              <a:t>Грязев</a:t>
            </a:r>
            <a:r>
              <a:rPr lang="ru-RU" sz="1200" dirty="0" smtClean="0"/>
              <a:t> // Известия Тульского государственного университета. Серия : Технические науки. – Тула : Изд-во ТулГУ, 2009. - </a:t>
            </a:r>
            <a:r>
              <a:rPr lang="ru-RU" sz="1200" dirty="0" err="1" smtClean="0"/>
              <a:t>Вып</a:t>
            </a:r>
            <a:r>
              <a:rPr lang="ru-RU" sz="1200" dirty="0" smtClean="0"/>
              <a:t>. 2, ч. 1. - С. 281-288</a:t>
            </a:r>
            <a:r>
              <a:rPr lang="ru-RU" sz="1200" dirty="0" smtClean="0"/>
              <a:t>.</a:t>
            </a:r>
            <a:endParaRPr lang="en-US" sz="1200" dirty="0" smtClean="0"/>
          </a:p>
          <a:p>
            <a:pPr algn="just"/>
            <a:endParaRPr lang="en-US" sz="1200" dirty="0" smtClean="0"/>
          </a:p>
          <a:p>
            <a:pPr algn="just"/>
            <a:r>
              <a:rPr lang="ru-RU" sz="1200" b="1" dirty="0" smtClean="0"/>
              <a:t>Кухарь</a:t>
            </a:r>
            <a:r>
              <a:rPr lang="ru-RU" sz="1200" b="1" dirty="0" smtClean="0"/>
              <a:t>, В. Д.</a:t>
            </a:r>
            <a:r>
              <a:rPr lang="ru-RU" sz="1200" dirty="0" smtClean="0"/>
              <a:t> Косое столкновение цилиндрических тел эллиптического сечения / В. Д. Кухарь, Л. Л. Макарова // Вестник Тульского государственного университета. Серия : Актуальные вопросы механики. – Тула : Изд-во ТулГУ, 2008. - </a:t>
            </a:r>
            <a:r>
              <a:rPr lang="ru-RU" sz="1200" dirty="0" err="1" smtClean="0"/>
              <a:t>Вып</a:t>
            </a:r>
            <a:r>
              <a:rPr lang="ru-RU" sz="1200" dirty="0" smtClean="0"/>
              <a:t>. 4, т. 2. - С. 75-81</a:t>
            </a:r>
            <a:r>
              <a:rPr lang="ru-RU" sz="1200" dirty="0" smtClean="0"/>
              <a:t>.</a:t>
            </a:r>
            <a:endParaRPr lang="en-US" sz="1200" dirty="0" smtClean="0"/>
          </a:p>
          <a:p>
            <a:pPr algn="just"/>
            <a:endParaRPr lang="ru-RU" sz="1200" dirty="0" smtClean="0"/>
          </a:p>
          <a:p>
            <a:pPr algn="just"/>
            <a:r>
              <a:rPr lang="ru-RU" sz="1200" b="1" dirty="0" smtClean="0"/>
              <a:t>Кухарь, В. Д.</a:t>
            </a:r>
            <a:r>
              <a:rPr lang="ru-RU" sz="1200" dirty="0" smtClean="0"/>
              <a:t> Математическая модель изотермического деформирования трехслойных листовых конструкций из анизотропных материалов в режиме кратковременной ползучести / В. Д. Кухарь, С. Н. Ларин, А. В. Бессмертный //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3. - С. 403-412</a:t>
            </a:r>
            <a:r>
              <a:rPr lang="ru-RU" sz="1200" dirty="0" smtClean="0"/>
              <a:t>.</a:t>
            </a:r>
            <a:endParaRPr lang="en-US" sz="1200" dirty="0" smtClean="0"/>
          </a:p>
          <a:p>
            <a:pPr algn="just"/>
            <a:endParaRPr lang="ru-RU" sz="1200" dirty="0" smtClean="0"/>
          </a:p>
          <a:p>
            <a:pPr algn="just"/>
            <a:r>
              <a:rPr lang="ru-RU" sz="1200" b="1" dirty="0" smtClean="0"/>
              <a:t>Кухарь, В. Д.</a:t>
            </a:r>
            <a:r>
              <a:rPr lang="ru-RU" sz="1200" dirty="0" smtClean="0"/>
              <a:t> Математическая модель формирования </a:t>
            </a:r>
            <a:r>
              <a:rPr lang="ru-RU" sz="1200" dirty="0" err="1" smtClean="0"/>
              <a:t>полуторовой</a:t>
            </a:r>
            <a:r>
              <a:rPr lang="ru-RU" sz="1200" dirty="0" smtClean="0"/>
              <a:t> детали при вытяжке плоской заготовки / В. Д. Кухарь, Н. Е. Проскуряков, А. В. Петрова // Известия Тульского государственного университета. Серия : Технические науки. – Тула : Изд-во ТулГУ, 2012. - </a:t>
            </a:r>
            <a:r>
              <a:rPr lang="ru-RU" sz="1200" dirty="0" err="1" smtClean="0"/>
              <a:t>Вып</a:t>
            </a:r>
            <a:r>
              <a:rPr lang="ru-RU" sz="1200" dirty="0" smtClean="0"/>
              <a:t>. 4. - С. 39-46</a:t>
            </a:r>
            <a:r>
              <a:rPr lang="ru-RU" sz="1200" dirty="0" smtClean="0"/>
              <a:t>.</a:t>
            </a:r>
            <a:endParaRPr lang="en-US" sz="1200" dirty="0" smtClean="0"/>
          </a:p>
          <a:p>
            <a:pPr algn="just"/>
            <a:endParaRPr lang="ru-RU" sz="1200" dirty="0" smtClean="0"/>
          </a:p>
          <a:p>
            <a:pPr algn="just"/>
            <a:r>
              <a:rPr lang="ru-RU" sz="1200" b="1" dirty="0" smtClean="0"/>
              <a:t>Кухарь, В. Д.</a:t>
            </a:r>
            <a:r>
              <a:rPr lang="ru-RU" sz="1200" dirty="0" smtClean="0"/>
              <a:t> Математическая модель формоизменения трехслойных листовых конструкций из анизотропных материалов, подчиняющихся кинетической теории ползучести и повреждаемости / В. Д. Кухарь, С. С. Яковлев, С. Н. Ларин //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2. Проблемы специального машиностроения. - С. 417-428</a:t>
            </a:r>
            <a:r>
              <a:rPr lang="ru-RU" sz="1200" dirty="0" smtClean="0"/>
              <a:t>.</a:t>
            </a:r>
            <a:endParaRPr lang="ru-RU"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262979"/>
          </a:xfrm>
          <a:prstGeom prst="rect">
            <a:avLst/>
          </a:prstGeom>
          <a:noFill/>
        </p:spPr>
        <p:txBody>
          <a:bodyPr wrap="square" rtlCol="0">
            <a:spAutoFit/>
          </a:bodyPr>
          <a:lstStyle/>
          <a:p>
            <a:pPr algn="just"/>
            <a:endParaRPr lang="ru-RU" sz="1200" dirty="0" smtClean="0"/>
          </a:p>
          <a:p>
            <a:pPr algn="just"/>
            <a:r>
              <a:rPr lang="ru-RU" sz="1200" b="1" dirty="0" smtClean="0"/>
              <a:t>Кухарь</a:t>
            </a:r>
            <a:r>
              <a:rPr lang="ru-RU" sz="1200" b="1" dirty="0" smtClean="0"/>
              <a:t>, В. Д.</a:t>
            </a:r>
            <a:r>
              <a:rPr lang="ru-RU" sz="1200" dirty="0" smtClean="0"/>
              <a:t> Математическое моделирование процессов формоизменения оболочек конической формы, исключающих </a:t>
            </a:r>
            <a:r>
              <a:rPr lang="ru-RU" sz="1200" dirty="0" err="1" smtClean="0"/>
              <a:t>гофрообразование</a:t>
            </a:r>
            <a:r>
              <a:rPr lang="ru-RU" sz="1200" dirty="0" smtClean="0"/>
              <a:t> / В. Д. Кухарь, В. Ю. </a:t>
            </a:r>
            <a:r>
              <a:rPr lang="ru-RU" sz="1200" dirty="0" err="1" smtClean="0"/>
              <a:t>Легейда</a:t>
            </a:r>
            <a:r>
              <a:rPr lang="ru-RU" sz="1200" dirty="0" smtClean="0"/>
              <a:t> // Известия Тульского государственного университета. Серия : Технические науки. - Тула : Изд-во ТулГУ, 2010. - </a:t>
            </a:r>
            <a:r>
              <a:rPr lang="ru-RU" sz="1200" dirty="0" err="1" smtClean="0"/>
              <a:t>Вып</a:t>
            </a:r>
            <a:r>
              <a:rPr lang="ru-RU" sz="1200" dirty="0" smtClean="0"/>
              <a:t>. 2, ч. 1. - С. 3-10.</a:t>
            </a:r>
            <a:endParaRPr lang="en-US" sz="1200" dirty="0" smtClean="0"/>
          </a:p>
          <a:p>
            <a:pPr algn="just"/>
            <a:endParaRPr lang="ru-RU" sz="1200" dirty="0" smtClean="0"/>
          </a:p>
          <a:p>
            <a:pPr algn="just"/>
            <a:r>
              <a:rPr lang="ru-RU" sz="1200" b="1" dirty="0" smtClean="0"/>
              <a:t>Кухарь, В. Д.</a:t>
            </a:r>
            <a:r>
              <a:rPr lang="ru-RU" sz="1200" dirty="0" smtClean="0"/>
              <a:t> Моделирование процесса магнитно-импульсной штамповки внутренних продольных каналов / В. Д. Кухарь, Е. М. Селедкин // Известия Тульского государственного университета. Серия : Технические науки. – Тула : Изд-во ТулГУ, 2009. - </a:t>
            </a:r>
            <a:r>
              <a:rPr lang="ru-RU" sz="1200" dirty="0" err="1" smtClean="0"/>
              <a:t>Вып</a:t>
            </a:r>
            <a:r>
              <a:rPr lang="ru-RU" sz="1200" dirty="0" smtClean="0"/>
              <a:t>. 4, ч. 1. - С. 3-7.</a:t>
            </a:r>
            <a:endParaRPr lang="en-US" sz="1200" dirty="0" smtClean="0"/>
          </a:p>
          <a:p>
            <a:pPr algn="just"/>
            <a:endParaRPr lang="ru-RU" sz="1200" dirty="0" smtClean="0"/>
          </a:p>
          <a:p>
            <a:pPr algn="just"/>
            <a:r>
              <a:rPr lang="ru-RU" sz="1200" b="1" dirty="0" smtClean="0"/>
              <a:t>Кухарь, В. Д.</a:t>
            </a:r>
            <a:r>
              <a:rPr lang="ru-RU" sz="1200" dirty="0" smtClean="0"/>
              <a:t> Моделирование процесса штамповки детали типа "</a:t>
            </a:r>
            <a:r>
              <a:rPr lang="ru-RU" sz="1200" dirty="0" err="1" smtClean="0"/>
              <a:t>полутор</a:t>
            </a:r>
            <a:r>
              <a:rPr lang="ru-RU" sz="1200" dirty="0" smtClean="0"/>
              <a:t>" из плоской кольцевой заготовки / В. Д. Кухарь, О. А. Бойко // Известия Тульского государственного университета. Серия : Технические науки. – Тула : Изд-во ТулГУ, 2012. - </a:t>
            </a:r>
            <a:r>
              <a:rPr lang="ru-RU" sz="1200" dirty="0" err="1" smtClean="0"/>
              <a:t>Вып</a:t>
            </a:r>
            <a:r>
              <a:rPr lang="ru-RU" sz="1200" dirty="0" smtClean="0"/>
              <a:t>. 1. - С. 502-507.</a:t>
            </a:r>
            <a:endParaRPr lang="en-US" sz="1200" dirty="0" smtClean="0"/>
          </a:p>
          <a:p>
            <a:pPr algn="just"/>
            <a:endParaRPr lang="ru-RU" sz="1200" dirty="0" smtClean="0"/>
          </a:p>
          <a:p>
            <a:pPr algn="just"/>
            <a:r>
              <a:rPr lang="ru-RU" sz="1200" b="1" dirty="0" smtClean="0"/>
              <a:t>Кухарь, В. Д.</a:t>
            </a:r>
            <a:r>
              <a:rPr lang="ru-RU" sz="1200" dirty="0" smtClean="0"/>
              <a:t> Обоснование выбора силовых режимов операций сборки давлением импульсного магнитного поля / В. Д. Кухарь, А. Е. Киреева // Кузнечно-штамповочное производство. Обработка материалов давлением. - М., 2013. - №11. - С. 17-21.</a:t>
            </a:r>
            <a:endParaRPr lang="en-US" sz="1200" dirty="0" smtClean="0"/>
          </a:p>
          <a:p>
            <a:pPr algn="just"/>
            <a:endParaRPr lang="ru-RU" sz="1200" dirty="0" smtClean="0"/>
          </a:p>
          <a:p>
            <a:pPr algn="just"/>
            <a:r>
              <a:rPr lang="ru-RU" sz="1200" b="1" dirty="0" smtClean="0"/>
              <a:t>Кухарь, В. Д.</a:t>
            </a:r>
            <a:r>
              <a:rPr lang="ru-RU" sz="1200" dirty="0" smtClean="0"/>
              <a:t> Пластическое течение фланца заготовки при вытяжке цилиндрического стакана из анизотропного материала / В. Д. Кухарь // Работы по механике сплошных сред : сб. </a:t>
            </a:r>
            <a:r>
              <a:rPr lang="ru-RU" sz="1200" dirty="0" err="1" smtClean="0"/>
              <a:t>науч</a:t>
            </a:r>
            <a:r>
              <a:rPr lang="ru-RU" sz="1200" dirty="0" smtClean="0"/>
              <a:t>. ст. - Тула : Изд-во </a:t>
            </a:r>
            <a:r>
              <a:rPr lang="ru-RU" sz="1200" dirty="0" err="1" smtClean="0"/>
              <a:t>ТулПИ</a:t>
            </a:r>
            <a:r>
              <a:rPr lang="ru-RU" sz="1200" dirty="0" smtClean="0"/>
              <a:t>, 1975. - С. 83-88.</a:t>
            </a:r>
            <a:endParaRPr lang="en-US" sz="1200" dirty="0" smtClean="0"/>
          </a:p>
          <a:p>
            <a:pPr algn="just"/>
            <a:endParaRPr lang="ru-RU" sz="1200" dirty="0" smtClean="0"/>
          </a:p>
          <a:p>
            <a:pPr algn="just"/>
            <a:r>
              <a:rPr lang="ru-RU" sz="1200" b="1" dirty="0" smtClean="0"/>
              <a:t>Кухарь, В. Д.</a:t>
            </a:r>
            <a:r>
              <a:rPr lang="ru-RU" sz="1200" dirty="0" smtClean="0"/>
              <a:t> Плоский удар цилиндрических тел эллиптического сечения / В. Д. Кухарь, Л. Л. Макарова, В. Э. </a:t>
            </a:r>
            <a:r>
              <a:rPr lang="ru-RU" sz="1200" dirty="0" err="1" smtClean="0"/>
              <a:t>Ульченкова</a:t>
            </a:r>
            <a:r>
              <a:rPr lang="ru-RU" sz="1200" dirty="0" smtClean="0"/>
              <a:t> // Вестник Тульского государственного университета. Серия : Актуальные вопросы механики. – Тула : Изд-во ТулГУ, 2007. - </a:t>
            </a:r>
            <a:r>
              <a:rPr lang="ru-RU" sz="1200" dirty="0" err="1" smtClean="0"/>
              <a:t>Вып</a:t>
            </a:r>
            <a:r>
              <a:rPr lang="ru-RU" sz="1200" dirty="0" smtClean="0"/>
              <a:t>. 3. - С. 148-156.</a:t>
            </a:r>
          </a:p>
          <a:p>
            <a:pPr algn="just"/>
            <a:endParaRPr lang="en-US" sz="1200" dirty="0" smtClean="0"/>
          </a:p>
          <a:p>
            <a:pPr algn="just"/>
            <a:r>
              <a:rPr lang="ru-RU" sz="1200" b="1" dirty="0" smtClean="0"/>
              <a:t>Кухарь</a:t>
            </a:r>
            <a:r>
              <a:rPr lang="ru-RU" sz="1200" b="1" dirty="0" smtClean="0"/>
              <a:t>, В. Д.</a:t>
            </a:r>
            <a:r>
              <a:rPr lang="ru-RU" sz="1200" dirty="0" smtClean="0"/>
              <a:t> Плоское напряженное состояние анизотропного упрочняющегося материала / В. Д. Кухарь // Обработка металлов давлением : тр. преподавателей и слушателей </a:t>
            </a:r>
            <a:r>
              <a:rPr lang="ru-RU" sz="1200" dirty="0" err="1" smtClean="0"/>
              <a:t>Тул</a:t>
            </a:r>
            <a:r>
              <a:rPr lang="ru-RU" sz="1200" dirty="0" smtClean="0"/>
              <a:t> . гор. ун-та </a:t>
            </a:r>
            <a:r>
              <a:rPr lang="ru-RU" sz="1200" dirty="0" err="1" smtClean="0"/>
              <a:t>науч.-техн</a:t>
            </a:r>
            <a:r>
              <a:rPr lang="ru-RU" sz="1200" dirty="0" smtClean="0"/>
              <a:t>. знаний. – Тула : Изд-во </a:t>
            </a:r>
            <a:r>
              <a:rPr lang="ru-RU" sz="1200" dirty="0" err="1" smtClean="0"/>
              <a:t>ТулПИ</a:t>
            </a:r>
            <a:r>
              <a:rPr lang="ru-RU" sz="1200" dirty="0" smtClean="0"/>
              <a:t>, 1974. - </a:t>
            </a:r>
            <a:r>
              <a:rPr lang="ru-RU" sz="1200" dirty="0" err="1" smtClean="0"/>
              <a:t>Вып</a:t>
            </a:r>
            <a:r>
              <a:rPr lang="ru-RU" sz="1200" dirty="0" smtClean="0"/>
              <a:t>. 25. - C.15-20</a:t>
            </a:r>
            <a:r>
              <a:rPr lang="ru-RU" sz="1200" dirty="0" smtClean="0"/>
              <a:t>.</a:t>
            </a:r>
            <a:endParaRPr lang="ru-RU" sz="1200" dirty="0" smtClean="0"/>
          </a:p>
          <a:p>
            <a:pPr algn="just"/>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186309"/>
          </a:xfrm>
          <a:prstGeom prst="rect">
            <a:avLst/>
          </a:prstGeom>
          <a:noFill/>
        </p:spPr>
        <p:txBody>
          <a:bodyPr wrap="square" rtlCol="0">
            <a:spAutoFit/>
          </a:bodyPr>
          <a:lstStyle/>
          <a:p>
            <a:pPr algn="just"/>
            <a:endParaRPr lang="en-US" sz="1200" dirty="0" smtClean="0"/>
          </a:p>
          <a:p>
            <a:pPr algn="just"/>
            <a:r>
              <a:rPr lang="ru-RU" sz="1200" b="1" dirty="0" smtClean="0"/>
              <a:t>Кухарь</a:t>
            </a:r>
            <a:r>
              <a:rPr lang="ru-RU" sz="1200" b="1" dirty="0" smtClean="0"/>
              <a:t>, В. Д.</a:t>
            </a:r>
            <a:r>
              <a:rPr lang="ru-RU" sz="1200" dirty="0" smtClean="0"/>
              <a:t> Повышение эффективности операций сборки давлением импульсного магнитного поля / В. Д. Кухарь, А. Е. Киреева // Кузнечно-штамповочное производство. Обработка материалов давлением. - М., 2012. - №12. - С. 16-20.</a:t>
            </a:r>
            <a:endParaRPr lang="en-US" sz="1200" dirty="0" smtClean="0"/>
          </a:p>
          <a:p>
            <a:pPr algn="just"/>
            <a:endParaRPr lang="ru-RU" sz="1200" dirty="0" smtClean="0"/>
          </a:p>
          <a:p>
            <a:pPr algn="just"/>
            <a:r>
              <a:rPr lang="ru-RU" sz="1200" b="1" dirty="0" smtClean="0"/>
              <a:t>Кухарь, В. Д.</a:t>
            </a:r>
            <a:r>
              <a:rPr lang="ru-RU" sz="1200" dirty="0" smtClean="0"/>
              <a:t> Пути повышения качества подготовки студентов при изучении курса "Теоретическая механика" / В. Д. Кухарь, Л. М. Нечаев, А. Е. Киреева // Вестник Тульского государственного университета. Серия : Актуальные вопросы механики. – Тула : Изд-во ТулГУ, 2008. - </a:t>
            </a:r>
            <a:r>
              <a:rPr lang="ru-RU" sz="1200" dirty="0" err="1" smtClean="0"/>
              <a:t>Вып</a:t>
            </a:r>
            <a:r>
              <a:rPr lang="ru-RU" sz="1200" dirty="0" smtClean="0"/>
              <a:t>. 4, т. 2. - С. 163-165.</a:t>
            </a:r>
            <a:endParaRPr lang="en-US" sz="1200" dirty="0" smtClean="0"/>
          </a:p>
          <a:p>
            <a:pPr algn="just"/>
            <a:endParaRPr lang="ru-RU" sz="1200" dirty="0" smtClean="0"/>
          </a:p>
          <a:p>
            <a:pPr algn="just"/>
            <a:r>
              <a:rPr lang="ru-RU" sz="1200" b="1" dirty="0" smtClean="0"/>
              <a:t>Кухарь, В. Д.</a:t>
            </a:r>
            <a:r>
              <a:rPr lang="ru-RU" sz="1200" dirty="0" smtClean="0"/>
              <a:t> Пути повышения эффективности функционирования магнитно-импульсных установок модульного типа / В. Д. Кухарь, А. Е. Киреева //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5, ч. 3. - С. 122-126.</a:t>
            </a:r>
            <a:endParaRPr lang="en-US" sz="1200" dirty="0" smtClean="0"/>
          </a:p>
          <a:p>
            <a:pPr algn="just"/>
            <a:endParaRPr lang="ru-RU" sz="1200" dirty="0" smtClean="0"/>
          </a:p>
          <a:p>
            <a:pPr algn="just"/>
            <a:r>
              <a:rPr lang="ru-RU" sz="1200" b="1" dirty="0" smtClean="0"/>
              <a:t>Кухарь, В. Д.</a:t>
            </a:r>
            <a:r>
              <a:rPr lang="ru-RU" sz="1200" dirty="0" smtClean="0"/>
              <a:t> Разработка и применение в учебном процессе компьютерных технологий обучения на кафедре теоретической механики ТулГУ / В. Д. Кухарь, Л. М. Нечаев // Современные технологии в преподавании курса теоретической механики : сб. тр. </a:t>
            </a:r>
            <a:r>
              <a:rPr lang="ru-RU" sz="1200" dirty="0" err="1" smtClean="0"/>
              <a:t>междунар</a:t>
            </a:r>
            <a:r>
              <a:rPr lang="ru-RU" sz="1200" dirty="0" smtClean="0"/>
              <a:t>. </a:t>
            </a:r>
            <a:r>
              <a:rPr lang="ru-RU" sz="1200" dirty="0" err="1" smtClean="0"/>
              <a:t>науч.-метод</a:t>
            </a:r>
            <a:r>
              <a:rPr lang="ru-RU" sz="1200" dirty="0" smtClean="0"/>
              <a:t>. </a:t>
            </a:r>
            <a:r>
              <a:rPr lang="ru-RU" sz="1200" dirty="0" err="1" smtClean="0"/>
              <a:t>конф</a:t>
            </a:r>
            <a:r>
              <a:rPr lang="ru-RU" sz="1200" dirty="0" smtClean="0"/>
              <a:t>. – Тула : Изд-во ТулГУ, 2005. - </a:t>
            </a:r>
            <a:r>
              <a:rPr lang="ru-RU" sz="1200" dirty="0" err="1" smtClean="0"/>
              <a:t>Вып</a:t>
            </a:r>
            <a:r>
              <a:rPr lang="ru-RU" sz="1200" dirty="0" smtClean="0"/>
              <a:t>. 1. - С.69-75.</a:t>
            </a:r>
            <a:endParaRPr lang="en-US" sz="1200" dirty="0" smtClean="0"/>
          </a:p>
          <a:p>
            <a:pPr algn="just"/>
            <a:endParaRPr lang="ru-RU" sz="1200" dirty="0" smtClean="0"/>
          </a:p>
          <a:p>
            <a:pPr algn="just"/>
            <a:r>
              <a:rPr lang="ru-RU" sz="1200" b="1" dirty="0" smtClean="0"/>
              <a:t>Кухарь, В. Д.</a:t>
            </a:r>
            <a:r>
              <a:rPr lang="ru-RU" sz="1200" dirty="0" smtClean="0"/>
              <a:t> Расчет конструктивных параметров сборочного соединения с заданным усилием разъема / В. Д. Кухарь, А. Е. Киреева // Известия Тульского государственного университета. Серия : Технические науки. - Тула : Изд-во ТулГУ, 2010. - </a:t>
            </a:r>
            <a:r>
              <a:rPr lang="ru-RU" sz="1200" dirty="0" err="1" smtClean="0"/>
              <a:t>Вып</a:t>
            </a:r>
            <a:r>
              <a:rPr lang="ru-RU" sz="1200" dirty="0" smtClean="0"/>
              <a:t>. 3. - С. 12-16.</a:t>
            </a:r>
            <a:endParaRPr lang="en-US" sz="1200" dirty="0" smtClean="0"/>
          </a:p>
          <a:p>
            <a:pPr algn="just"/>
            <a:endParaRPr lang="ru-RU" sz="1200" dirty="0" smtClean="0"/>
          </a:p>
          <a:p>
            <a:pPr algn="just"/>
            <a:r>
              <a:rPr lang="ru-RU" sz="1200" b="1" dirty="0" smtClean="0"/>
              <a:t>Кухарь, В. Д.</a:t>
            </a:r>
            <a:r>
              <a:rPr lang="ru-RU" sz="1200" dirty="0" smtClean="0"/>
              <a:t> Силовые режимы осадки квадратной тонколистовой заготовки / В. Д. Кухарь, Е. М. Селедкин, А. Е. Киреева //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6, ч. 2. - С. 146-151.</a:t>
            </a:r>
            <a:endParaRPr lang="en-US" sz="1200" dirty="0" smtClean="0"/>
          </a:p>
          <a:p>
            <a:pPr algn="just"/>
            <a:endParaRPr lang="ru-RU" sz="1200" dirty="0" smtClean="0"/>
          </a:p>
          <a:p>
            <a:pPr algn="just"/>
            <a:r>
              <a:rPr lang="ru-RU" sz="1200" b="1" dirty="0" smtClean="0"/>
              <a:t>Кухарь, В. Д.</a:t>
            </a:r>
            <a:r>
              <a:rPr lang="ru-RU" sz="1200" dirty="0" smtClean="0"/>
              <a:t> Статистическое моделирование качества </a:t>
            </a:r>
            <a:r>
              <a:rPr lang="ru-RU" sz="1200" dirty="0" err="1" smtClean="0"/>
              <a:t>двухоперационного</a:t>
            </a:r>
            <a:r>
              <a:rPr lang="ru-RU" sz="1200" dirty="0" smtClean="0"/>
              <a:t> пластического формообразования сферической шайбы / В. Д. Кухарь, Р. Г. Панфилов, А. А. Панов // Известия Тульского государственного университета. Серия : Технические науки. – Тула : Изд-во ТулГУ, 2009. - </a:t>
            </a:r>
            <a:r>
              <a:rPr lang="ru-RU" sz="1200" dirty="0" err="1" smtClean="0"/>
              <a:t>Вып</a:t>
            </a:r>
            <a:r>
              <a:rPr lang="ru-RU" sz="1200" dirty="0" smtClean="0"/>
              <a:t>. 3. - С. 19-27.</a:t>
            </a:r>
            <a:endParaRPr lang="en-US" sz="1200" dirty="0" smtClean="0"/>
          </a:p>
          <a:p>
            <a:pPr algn="just"/>
            <a:endParaRPr lang="ru-RU" sz="1200" dirty="0" smtClean="0"/>
          </a:p>
          <a:p>
            <a:pPr algn="just"/>
            <a:r>
              <a:rPr lang="ru-RU" sz="1200" b="1" dirty="0" smtClean="0"/>
              <a:t>Кухарь, В. Д.</a:t>
            </a:r>
            <a:r>
              <a:rPr lang="ru-RU" sz="1200" dirty="0" smtClean="0"/>
              <a:t> Статистическое прогнозирование точности эксцентриситета сферических шайб / В. Д. Кухарь, Р. А. Парамонов, А. А. Панов // Известия Тульского государственного университета. Серия : Технические науки. – Тула : Изд-во ТулГУ, 2009. - </a:t>
            </a:r>
            <a:r>
              <a:rPr lang="ru-RU" sz="1200" dirty="0" err="1" smtClean="0"/>
              <a:t>Вып</a:t>
            </a:r>
            <a:r>
              <a:rPr lang="ru-RU" sz="1200" dirty="0" smtClean="0"/>
              <a:t>. 1, ч. 1. - С. 181-189.</a:t>
            </a:r>
            <a:endParaRPr lang="en-US" sz="1200" dirty="0" smtClean="0"/>
          </a:p>
          <a:p>
            <a:pPr algn="just"/>
            <a:endParaRPr lang="ru-RU"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 y="1371600"/>
            <a:ext cx="8229600" cy="1143000"/>
          </a:xfrm>
        </p:spPr>
        <p:txBody>
          <a:bodyPr/>
          <a:lstStyle/>
          <a:p>
            <a:pPr algn="ctr"/>
            <a:r>
              <a:rPr lang="ru-RU" dirty="0" smtClean="0"/>
              <a:t>Биография</a:t>
            </a:r>
            <a:endParaRPr lang="ru-RU" dirty="0"/>
          </a:p>
        </p:txBody>
      </p:sp>
      <p:sp>
        <p:nvSpPr>
          <p:cNvPr id="8" name="TextBox 7"/>
          <p:cNvSpPr txBox="1"/>
          <p:nvPr/>
        </p:nvSpPr>
        <p:spPr>
          <a:xfrm>
            <a:off x="0" y="2590801"/>
            <a:ext cx="9067800" cy="3416320"/>
          </a:xfrm>
          <a:prstGeom prst="rect">
            <a:avLst/>
          </a:prstGeom>
          <a:noFill/>
        </p:spPr>
        <p:txBody>
          <a:bodyPr wrap="square" rtlCol="0">
            <a:spAutoFit/>
          </a:bodyPr>
          <a:lstStyle/>
          <a:p>
            <a:pPr algn="just"/>
            <a:r>
              <a:rPr lang="ru-RU" dirty="0" smtClean="0"/>
              <a:t>	</a:t>
            </a:r>
            <a:r>
              <a:rPr lang="ru-RU" dirty="0" smtClean="0"/>
              <a:t>Родился </a:t>
            </a:r>
            <a:r>
              <a:rPr lang="ru-RU" dirty="0"/>
              <a:t>16.04.1949 года. Окончил Тульский политехнический институт в 1972 году. В 1972 г. поступил на работу в </a:t>
            </a:r>
            <a:r>
              <a:rPr lang="ru-RU" dirty="0" err="1"/>
              <a:t>ТулГУ</a:t>
            </a:r>
            <a:r>
              <a:rPr lang="ru-RU" dirty="0"/>
              <a:t> </a:t>
            </a:r>
            <a:r>
              <a:rPr lang="ru-RU" dirty="0" err="1"/>
              <a:t>в</a:t>
            </a:r>
            <a:r>
              <a:rPr lang="ru-RU" dirty="0"/>
              <a:t> отраслевую научно-исследовательскую лабораторию при кафедре «Технология штамповочного производства» в должности младшего научного сотрудника. В 1975 г. успешно защитил кандидатскую диссертацию. С 1976 по 1995 гг. В. Д. Кухарь работал ассистентом, доцентом и профессором кафедры «Технология штамповочного производства». В 1989 г. им защищена докторская диссертация. С 1995 г. и по настоящее время В. Д. Кухарь заведует кафедрой «Теоретическая механика».</a:t>
            </a:r>
          </a:p>
          <a:p>
            <a:pPr algn="just"/>
            <a:r>
              <a:rPr lang="ru-RU" dirty="0"/>
              <a:t>	Профессор Владимир Денисович Кухарь - ведущий ученый страны в области механики процессов пластического формоизменения и магнитно-импульсной обработки металлов. Он автор 10 монографий, более 200 научных статей и 7 авторских свидетельств на изобретения</a:t>
            </a:r>
            <a:r>
              <a:rPr lang="ru-RU" dirty="0" smtClean="0"/>
              <a:t>.</a:t>
            </a:r>
            <a:r>
              <a:rPr lang="ru-RU" dirty="0"/>
              <a:t>	</a:t>
            </a:r>
          </a:p>
        </p:txBody>
      </p:sp>
      <p:pic>
        <p:nvPicPr>
          <p:cNvPr id="4" name="Picture 2" descr="kuhar2"/>
          <p:cNvPicPr>
            <a:picLocks noChangeAspect="1" noChangeArrowheads="1"/>
          </p:cNvPicPr>
          <p:nvPr/>
        </p:nvPicPr>
        <p:blipFill>
          <a:blip r:embed="rId2" cstate="print"/>
          <a:srcRect/>
          <a:stretch>
            <a:fillRect/>
          </a:stretch>
        </p:blipFill>
        <p:spPr bwMode="auto">
          <a:xfrm>
            <a:off x="0" y="0"/>
            <a:ext cx="1817687" cy="25749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16977"/>
          </a:xfrm>
          <a:prstGeom prst="rect">
            <a:avLst/>
          </a:prstGeom>
          <a:noFill/>
        </p:spPr>
        <p:txBody>
          <a:bodyPr wrap="square" rtlCol="0">
            <a:spAutoFit/>
          </a:bodyPr>
          <a:lstStyle/>
          <a:p>
            <a:pPr algn="just"/>
            <a:r>
              <a:rPr lang="ru-RU" sz="1200" dirty="0" smtClean="0"/>
              <a:t>Повышение эффективности процессов магнитно-импульсной штамповки путем управления формой разрядного импульса </a:t>
            </a:r>
            <a:r>
              <a:rPr lang="ru-RU" sz="1200" dirty="0" smtClean="0"/>
              <a:t>/</a:t>
            </a:r>
            <a:endParaRPr lang="en-US" sz="1200" dirty="0" smtClean="0"/>
          </a:p>
          <a:p>
            <a:pPr algn="just"/>
            <a:r>
              <a:rPr lang="ru-RU" sz="1200" b="1" dirty="0" smtClean="0"/>
              <a:t>В. Д.Кухарь </a:t>
            </a:r>
            <a:r>
              <a:rPr lang="ru-RU" sz="1200" dirty="0" smtClean="0"/>
              <a:t>[и др.] // Известия Тульского государственного университета. Серия : Механика деформируемого твердого тела и обработка металлов давлением. – Тула : Изд-во ТулГУ, 2004. - </a:t>
            </a:r>
            <a:r>
              <a:rPr lang="ru-RU" sz="1200" dirty="0" err="1" smtClean="0"/>
              <a:t>Вып</a:t>
            </a:r>
            <a:r>
              <a:rPr lang="ru-RU" sz="1200" dirty="0" smtClean="0"/>
              <a:t>. 1. - C. 244-248.</a:t>
            </a:r>
            <a:endParaRPr lang="en-US" sz="1200" dirty="0" smtClean="0"/>
          </a:p>
          <a:p>
            <a:pPr algn="just"/>
            <a:endParaRPr lang="ru-RU" sz="1200" dirty="0" smtClean="0"/>
          </a:p>
          <a:p>
            <a:pPr algn="just"/>
            <a:r>
              <a:rPr lang="ru-RU" sz="1200" dirty="0" smtClean="0"/>
              <a:t>Проблемы подготовки кадров для современного машиностроительного производства / </a:t>
            </a:r>
            <a:r>
              <a:rPr lang="ru-RU" sz="1200" b="1" dirty="0" smtClean="0"/>
              <a:t>В. Д. Кухарь</a:t>
            </a:r>
            <a:r>
              <a:rPr lang="ru-RU" sz="1200" dirty="0" smtClean="0"/>
              <a:t> [и др.] // Известия Тульского государственного университета. Серия : Экономические и юридические науки. - Тула : Изд-во ТулГУ, 2012. - </a:t>
            </a:r>
            <a:r>
              <a:rPr lang="ru-RU" sz="1200" dirty="0" err="1" smtClean="0"/>
              <a:t>Вып</a:t>
            </a:r>
            <a:r>
              <a:rPr lang="ru-RU" sz="1200" dirty="0" smtClean="0"/>
              <a:t>. 3, ч. 1. - С. 329-336.</a:t>
            </a:r>
            <a:endParaRPr lang="en-US" sz="1200" dirty="0" smtClean="0"/>
          </a:p>
          <a:p>
            <a:pPr algn="just"/>
            <a:endParaRPr lang="ru-RU" sz="1200" dirty="0" smtClean="0"/>
          </a:p>
          <a:p>
            <a:pPr algn="just"/>
            <a:r>
              <a:rPr lang="ru-RU" sz="1200" dirty="0" err="1" smtClean="0"/>
              <a:t>Ульченкова</a:t>
            </a:r>
            <a:r>
              <a:rPr lang="ru-RU" sz="1200" dirty="0" smtClean="0"/>
              <a:t>, В. Э. Определение верхних границ усилий осадки пакета и полосы, пластически неоднородных по толщине / В. Э. </a:t>
            </a:r>
            <a:r>
              <a:rPr lang="ru-RU" sz="1200" dirty="0" err="1" smtClean="0"/>
              <a:t>Ульченкова</a:t>
            </a:r>
            <a:r>
              <a:rPr lang="ru-RU" sz="1200" dirty="0" smtClean="0"/>
              <a:t>, </a:t>
            </a:r>
            <a:r>
              <a:rPr lang="ru-RU" sz="1200" b="1" dirty="0" smtClean="0"/>
              <a:t>В. Д. Кухарь </a:t>
            </a:r>
            <a:r>
              <a:rPr lang="ru-RU" sz="1200" dirty="0" smtClean="0"/>
              <a:t>// Известия Тульского государственного университета. Серия : Технологическая системотехника. - 2004. - </a:t>
            </a:r>
            <a:r>
              <a:rPr lang="ru-RU" sz="1200" dirty="0" err="1" smtClean="0"/>
              <a:t>Вып</a:t>
            </a:r>
            <a:r>
              <a:rPr lang="ru-RU" sz="1200" dirty="0" smtClean="0"/>
              <a:t>. 3. - C.162-170.</a:t>
            </a:r>
            <a:endParaRPr lang="en-US" sz="1200" dirty="0" smtClean="0"/>
          </a:p>
          <a:p>
            <a:pPr algn="just"/>
            <a:endParaRPr lang="ru-RU" sz="1200" dirty="0" smtClean="0"/>
          </a:p>
          <a:p>
            <a:pPr algn="just"/>
            <a:r>
              <a:rPr lang="ru-RU" sz="1200" dirty="0" err="1" smtClean="0"/>
              <a:t>Ульченкова</a:t>
            </a:r>
            <a:r>
              <a:rPr lang="ru-RU" sz="1200" dirty="0" smtClean="0"/>
              <a:t>, В. Э. Применение экстремальных принципов жесткопластического анализа к задаче о выдавливании полосы через клиновую матрицу / В. Э. </a:t>
            </a:r>
            <a:r>
              <a:rPr lang="ru-RU" sz="1200" dirty="0" err="1" smtClean="0"/>
              <a:t>Ульченкова</a:t>
            </a:r>
            <a:r>
              <a:rPr lang="ru-RU" sz="1200" dirty="0" smtClean="0"/>
              <a:t>, </a:t>
            </a:r>
            <a:r>
              <a:rPr lang="ru-RU" sz="1200" b="1" dirty="0" smtClean="0"/>
              <a:t>В. Д. Кухарь </a:t>
            </a:r>
            <a:r>
              <a:rPr lang="ru-RU" sz="1200" dirty="0" smtClean="0"/>
              <a:t>// Известия Тульского государственного университета. Серия : Механика деформируемого твердого тела и обработка металлов давлением. – Тула : Изд-во ТулГУ, 2005. - </a:t>
            </a:r>
            <a:r>
              <a:rPr lang="ru-RU" sz="1200" dirty="0" err="1" smtClean="0"/>
              <a:t>Вып</a:t>
            </a:r>
            <a:r>
              <a:rPr lang="ru-RU" sz="1200" dirty="0" smtClean="0"/>
              <a:t>. 2. - C.119-126.</a:t>
            </a:r>
            <a:endParaRPr lang="en-US" sz="1200" dirty="0" smtClean="0"/>
          </a:p>
          <a:p>
            <a:pPr algn="just"/>
            <a:endParaRPr lang="ru-RU" sz="1200" dirty="0" smtClean="0"/>
          </a:p>
          <a:p>
            <a:pPr algn="just"/>
            <a:r>
              <a:rPr lang="ru-RU" sz="1200" dirty="0" smtClean="0"/>
              <a:t>Яковлев, С. С. Многооперационная вытяжка куполообразных тонкостенных деталей ответственного назначения / С. С. </a:t>
            </a:r>
            <a:endParaRPr lang="en-US" sz="1200" dirty="0" smtClean="0"/>
          </a:p>
          <a:p>
            <a:pPr algn="just"/>
            <a:r>
              <a:rPr lang="ru-RU" sz="1200" dirty="0" smtClean="0"/>
              <a:t>Яковлев, </a:t>
            </a:r>
            <a:r>
              <a:rPr lang="ru-RU" sz="1200" b="1" dirty="0" smtClean="0"/>
              <a:t>В. Д. Кухарь</a:t>
            </a:r>
            <a:r>
              <a:rPr lang="ru-RU" sz="1200" dirty="0" smtClean="0"/>
              <a:t>, К. С. Ремнев // Известия Тульского государственного университета. Серия : Технические науки. – Тула : Изд-во ТулГУ, 2012. - </a:t>
            </a:r>
            <a:r>
              <a:rPr lang="ru-RU" sz="1200" dirty="0" err="1" smtClean="0"/>
              <a:t>Вып</a:t>
            </a:r>
            <a:r>
              <a:rPr lang="ru-RU" sz="1200" dirty="0" smtClean="0"/>
              <a:t>. 3. - С. 144-150.</a:t>
            </a:r>
            <a:endParaRPr lang="en-US" sz="1200" dirty="0" smtClean="0"/>
          </a:p>
          <a:p>
            <a:pPr algn="just"/>
            <a:endParaRPr lang="ru-RU" sz="1200" dirty="0" smtClean="0"/>
          </a:p>
          <a:p>
            <a:pPr algn="just"/>
            <a:r>
              <a:rPr lang="ru-RU" sz="1200" dirty="0" smtClean="0"/>
              <a:t>Яковлев, С. П. Прессование анизотропной неоднородной полосы с упрочнением / С. П. Яковлев, В. М. Лялин, </a:t>
            </a:r>
            <a:r>
              <a:rPr lang="ru-RU" sz="1200" b="1" dirty="0" smtClean="0"/>
              <a:t>В. Д. Кухарь </a:t>
            </a:r>
            <a:r>
              <a:rPr lang="ru-RU" sz="1200" dirty="0" smtClean="0"/>
              <a:t>// Обработка металлов давлением : тр. преподавателей и слушателей ун-та </a:t>
            </a:r>
            <a:r>
              <a:rPr lang="ru-RU" sz="1200" dirty="0" err="1" smtClean="0"/>
              <a:t>науч.-техн</a:t>
            </a:r>
            <a:r>
              <a:rPr lang="ru-RU" sz="1200" dirty="0" smtClean="0"/>
              <a:t>. знаний. – Тула : Изд-во </a:t>
            </a:r>
            <a:r>
              <a:rPr lang="ru-RU" sz="1200" dirty="0" err="1" smtClean="0"/>
              <a:t>ТулПИ</a:t>
            </a:r>
            <a:r>
              <a:rPr lang="ru-RU" sz="1200" dirty="0" smtClean="0"/>
              <a:t>, 1970. - </a:t>
            </a:r>
            <a:r>
              <a:rPr lang="ru-RU" sz="1200" dirty="0" err="1" smtClean="0"/>
              <a:t>Вып</a:t>
            </a:r>
            <a:r>
              <a:rPr lang="ru-RU" sz="1200" dirty="0" smtClean="0"/>
              <a:t>. 8. - C.17-23.</a:t>
            </a:r>
            <a:endParaRPr lang="en-US" sz="1200" dirty="0" smtClean="0"/>
          </a:p>
          <a:p>
            <a:pPr algn="just"/>
            <a:endParaRPr lang="ru-RU" sz="1200" dirty="0" smtClean="0"/>
          </a:p>
          <a:p>
            <a:pPr algn="just"/>
            <a:r>
              <a:rPr lang="ru-RU" sz="1200" dirty="0" smtClean="0"/>
              <a:t>Яковлев, С. С. Текстура и структура сварных соединений гексагональных плотноупакованных титановых сплавов / С. С. Яковлев, </a:t>
            </a:r>
            <a:r>
              <a:rPr lang="ru-RU" sz="1200" b="1" dirty="0" smtClean="0"/>
              <a:t>В. Д. Кухарь </a:t>
            </a:r>
            <a:r>
              <a:rPr lang="ru-RU" sz="1200" dirty="0" smtClean="0"/>
              <a:t>// Известия Тульского государственного университета. Серия : Технические науки. - Тула : Изд-во ТулГУ, 2011. - </a:t>
            </a:r>
            <a:r>
              <a:rPr lang="ru-RU" sz="1200" dirty="0" err="1" smtClean="0"/>
              <a:t>Вып</a:t>
            </a:r>
            <a:r>
              <a:rPr lang="ru-RU" sz="1200" dirty="0" smtClean="0"/>
              <a:t>. 1. - С. 37-42.</a:t>
            </a:r>
          </a:p>
          <a:p>
            <a:pPr algn="just"/>
            <a:endParaRPr lang="ru-RU" sz="1200" dirty="0" smtClean="0"/>
          </a:p>
          <a:p>
            <a:pPr algn="just"/>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6463308"/>
          </a:xfrm>
          <a:prstGeom prst="rect">
            <a:avLst/>
          </a:prstGeom>
          <a:noFill/>
        </p:spPr>
        <p:txBody>
          <a:bodyPr wrap="square" rtlCol="0">
            <a:spAutoFit/>
          </a:bodyPr>
          <a:lstStyle/>
          <a:p>
            <a:pPr algn="just"/>
            <a:r>
              <a:rPr lang="ru-RU" dirty="0" smtClean="0"/>
              <a:t>С его участием издано около 10 учебных пособий, в том числе с грифом УМО и Министерства образования РФ.  </a:t>
            </a:r>
          </a:p>
          <a:p>
            <a:pPr algn="just"/>
            <a:r>
              <a:rPr lang="ru-RU" dirty="0" smtClean="0"/>
              <a:t>	Под его руководством на кафедре проведена работа по созданию учебно-методического комплекса по дисциплине «Теоретическая механика» на электронных носителях, который включает в себя: конспект лекций, методические указания по выполнению курсовых работ, сборник задач и комплекс тестов по всем разделам курса.</a:t>
            </a:r>
          </a:p>
          <a:p>
            <a:pPr algn="just"/>
            <a:r>
              <a:rPr lang="ru-RU" dirty="0" smtClean="0"/>
              <a:t>	В. Д. Кухарь активно сотрудничает с журналом «Кузнечно-штамповочное производство», являясь его постоянным автором и членом редакционной коллегии.</a:t>
            </a:r>
          </a:p>
          <a:p>
            <a:pPr algn="just"/>
            <a:r>
              <a:rPr lang="ru-RU" dirty="0" smtClean="0"/>
              <a:t>	Под руководством Кухаря В. Д. подготовлено 16 кандидатских и 4 докторских диссертации.</a:t>
            </a:r>
          </a:p>
          <a:p>
            <a:pPr algn="just"/>
            <a:r>
              <a:rPr lang="ru-RU" dirty="0" smtClean="0"/>
              <a:t>	В. Д. Кухарь является членом-корреспондентом Академии естествознания, академиком Академии проблем качества, действительным членом Инженерной академии РФ.</a:t>
            </a:r>
          </a:p>
          <a:p>
            <a:pPr algn="just"/>
            <a:r>
              <a:rPr lang="ru-RU" dirty="0" smtClean="0"/>
              <a:t>	Кухарь В. Д. лауреат премии Ленинского комсомола в области науки и техники (1981г.), премий Правительства Российской Федерации в области образования (2007г., 2011г.), науки и техники (2008г.). Является  лауреатом Всероссийского конкурса «Инженер года» (2003г.) в номинации «Машиностроение», премии им. С. И. </a:t>
            </a:r>
            <a:r>
              <a:rPr lang="ru-RU" dirty="0" err="1" smtClean="0"/>
              <a:t>Мосина</a:t>
            </a:r>
            <a:r>
              <a:rPr lang="ru-RU" dirty="0" smtClean="0"/>
              <a:t> (в 1999г. и 2001г.), премии им. Б. Стечкина (2009г.).</a:t>
            </a:r>
          </a:p>
          <a:p>
            <a:r>
              <a:rPr lang="ru-RU" dirty="0" smtClean="0"/>
              <a:t>	</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2031325"/>
          </a:xfrm>
          <a:prstGeom prst="rect">
            <a:avLst/>
          </a:prstGeom>
          <a:noFill/>
        </p:spPr>
        <p:txBody>
          <a:bodyPr wrap="square" rtlCol="0">
            <a:spAutoFit/>
          </a:bodyPr>
          <a:lstStyle/>
          <a:p>
            <a:pPr algn="just"/>
            <a:r>
              <a:rPr lang="ru-RU" dirty="0" smtClean="0"/>
              <a:t>В. Д. Кухарь награжден нагрудным знаком «Почетный работник высшего профессионального образования Российской Федерации» (2001г.), нагрудным знаком  «Почетный машиностроитель» (2001г.), почетной грамотой Министерства образования РФ (2000г.), удостоен почетного звания «Заслуженный работник высшей школы Российской Федерации» (2005г.), правительственной наградой Вьетнама – медалью «За вклад в дело образования» (2011г.).</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685800"/>
            <a:ext cx="7620000" cy="1200329"/>
          </a:xfrm>
          <a:prstGeom prst="rect">
            <a:avLst/>
          </a:prstGeom>
          <a:noFill/>
        </p:spPr>
        <p:txBody>
          <a:bodyPr wrap="square" rtlCol="0">
            <a:spAutoFit/>
          </a:bodyPr>
          <a:lstStyle/>
          <a:p>
            <a:pPr algn="just"/>
            <a:r>
              <a:rPr lang="ru-RU" sz="1200" dirty="0"/>
              <a:t>История кафедры "Теоретическая механика". 1930-2010. Механико-математический </a:t>
            </a:r>
            <a:r>
              <a:rPr lang="ru-RU" sz="1200" dirty="0" err="1"/>
              <a:t>фак</a:t>
            </a:r>
            <a:r>
              <a:rPr lang="ru-RU" sz="1200" dirty="0"/>
              <a:t>. ; </a:t>
            </a:r>
            <a:r>
              <a:rPr lang="ru-RU" sz="1200" dirty="0" err="1"/>
              <a:t>редкол</a:t>
            </a:r>
            <a:r>
              <a:rPr lang="ru-RU" sz="1200" dirty="0"/>
              <a:t>. : </a:t>
            </a:r>
            <a:r>
              <a:rPr lang="ru-RU" sz="1200" b="1" dirty="0"/>
              <a:t>В. Д. Кухарь</a:t>
            </a:r>
            <a:r>
              <a:rPr lang="ru-RU" sz="1200" dirty="0"/>
              <a:t> [и др.]. - Тула : Изд-во </a:t>
            </a:r>
            <a:r>
              <a:rPr lang="ru-RU" sz="1200" dirty="0" err="1"/>
              <a:t>ТулГУ</a:t>
            </a:r>
            <a:r>
              <a:rPr lang="ru-RU" sz="1200" dirty="0"/>
              <a:t>, 2010. - 124 с.</a:t>
            </a:r>
          </a:p>
          <a:p>
            <a:pPr algn="just"/>
            <a:r>
              <a:rPr lang="ru-RU" sz="1200" dirty="0"/>
              <a:t>		Кратко дана история создания и развития кафедры «Теоретическая механика» Тульского государственного университета с 1930 по 2010 гг. Приведены биографические сведения всех заведующих кафедрой и ныне работающих на кафедре преподавателей. </a:t>
            </a:r>
          </a:p>
          <a:p>
            <a:endParaRPr lang="ru-RU" sz="1200" dirty="0"/>
          </a:p>
        </p:txBody>
      </p:sp>
      <p:pic>
        <p:nvPicPr>
          <p:cNvPr id="41986" name="Picture 2" descr="Теоретическая механика 1930-2010 jpg"/>
          <p:cNvPicPr>
            <a:picLocks noChangeAspect="1" noChangeArrowheads="1"/>
          </p:cNvPicPr>
          <p:nvPr/>
        </p:nvPicPr>
        <p:blipFill>
          <a:blip r:embed="rId2" cstate="print"/>
          <a:srcRect/>
          <a:stretch>
            <a:fillRect/>
          </a:stretch>
        </p:blipFill>
        <p:spPr bwMode="auto">
          <a:xfrm>
            <a:off x="0" y="685800"/>
            <a:ext cx="1076325" cy="1543050"/>
          </a:xfrm>
          <a:prstGeom prst="rect">
            <a:avLst/>
          </a:prstGeom>
          <a:noFill/>
          <a:ln w="9525">
            <a:noFill/>
            <a:miter lim="800000"/>
            <a:headEnd/>
            <a:tailEnd/>
          </a:ln>
        </p:spPr>
      </p:pic>
      <p:pic>
        <p:nvPicPr>
          <p:cNvPr id="41987" name="Picture 3" descr="Введение в теорию"/>
          <p:cNvPicPr>
            <a:picLocks noChangeAspect="1" noChangeArrowheads="1"/>
          </p:cNvPicPr>
          <p:nvPr/>
        </p:nvPicPr>
        <p:blipFill>
          <a:blip r:embed="rId3" cstate="print"/>
          <a:srcRect/>
          <a:stretch>
            <a:fillRect/>
          </a:stretch>
        </p:blipFill>
        <p:spPr bwMode="auto">
          <a:xfrm>
            <a:off x="0" y="2438400"/>
            <a:ext cx="1114425" cy="1581150"/>
          </a:xfrm>
          <a:prstGeom prst="rect">
            <a:avLst/>
          </a:prstGeom>
          <a:noFill/>
          <a:ln w="9525">
            <a:noFill/>
            <a:miter lim="800000"/>
            <a:headEnd/>
            <a:tailEnd/>
          </a:ln>
        </p:spPr>
      </p:pic>
      <p:sp>
        <p:nvSpPr>
          <p:cNvPr id="8" name="TextBox 7"/>
          <p:cNvSpPr txBox="1"/>
          <p:nvPr/>
        </p:nvSpPr>
        <p:spPr>
          <a:xfrm>
            <a:off x="1295400" y="2438400"/>
            <a:ext cx="7620000" cy="1200329"/>
          </a:xfrm>
          <a:prstGeom prst="rect">
            <a:avLst/>
          </a:prstGeom>
          <a:noFill/>
        </p:spPr>
        <p:txBody>
          <a:bodyPr wrap="square" rtlCol="0">
            <a:spAutoFit/>
          </a:bodyPr>
          <a:lstStyle/>
          <a:p>
            <a:pPr algn="just"/>
            <a:r>
              <a:rPr lang="ru-RU" sz="1200" b="1" dirty="0" smtClean="0"/>
              <a:t>Кухарь, В. Д. </a:t>
            </a:r>
            <a:r>
              <a:rPr lang="ru-RU" sz="1200" dirty="0" smtClean="0"/>
              <a:t>Введение в теорию колебаний механических систем : учеб. пособие / В. Д. Кухарь, Л. М. Нечаев, А. Е. Киреева. - Тула : Изд-во </a:t>
            </a:r>
            <a:r>
              <a:rPr lang="ru-RU" sz="1200" dirty="0" err="1" smtClean="0"/>
              <a:t>ТулГУ</a:t>
            </a:r>
            <a:r>
              <a:rPr lang="ru-RU" sz="1200" dirty="0" smtClean="0"/>
              <a:t>, 2010. - 100 с.</a:t>
            </a:r>
          </a:p>
          <a:p>
            <a:pPr algn="just"/>
            <a:r>
              <a:rPr lang="ru-RU" sz="1200" dirty="0" smtClean="0"/>
              <a:t>		Излагается введение в теорию колебаний механических систем, которое опирается на основы аналитической динамики общего курса теоретической механики. Рассмотрены колебания механических систем с одной и двумя степенями свободы, а также резонансные режимы колебаний. Материал иллюстрируется многочисленными примерами.</a:t>
            </a:r>
          </a:p>
        </p:txBody>
      </p:sp>
      <p:pic>
        <p:nvPicPr>
          <p:cNvPr id="41988" name="Picture 4" descr="Индукторы"/>
          <p:cNvPicPr>
            <a:picLocks noChangeAspect="1" noChangeArrowheads="1"/>
          </p:cNvPicPr>
          <p:nvPr/>
        </p:nvPicPr>
        <p:blipFill>
          <a:blip r:embed="rId4" cstate="print"/>
          <a:srcRect/>
          <a:stretch>
            <a:fillRect/>
          </a:stretch>
        </p:blipFill>
        <p:spPr bwMode="auto">
          <a:xfrm>
            <a:off x="0" y="4191000"/>
            <a:ext cx="1123950" cy="1619250"/>
          </a:xfrm>
          <a:prstGeom prst="rect">
            <a:avLst/>
          </a:prstGeom>
          <a:noFill/>
          <a:ln w="9525">
            <a:noFill/>
            <a:miter lim="800000"/>
            <a:headEnd/>
            <a:tailEnd/>
          </a:ln>
        </p:spPr>
      </p:pic>
      <p:sp>
        <p:nvSpPr>
          <p:cNvPr id="11" name="TextBox 10"/>
          <p:cNvSpPr txBox="1"/>
          <p:nvPr/>
        </p:nvSpPr>
        <p:spPr>
          <a:xfrm>
            <a:off x="1371600" y="4191000"/>
            <a:ext cx="7772400" cy="830997"/>
          </a:xfrm>
          <a:prstGeom prst="rect">
            <a:avLst/>
          </a:prstGeom>
          <a:noFill/>
        </p:spPr>
        <p:txBody>
          <a:bodyPr wrap="square" rtlCol="0">
            <a:spAutoFit/>
          </a:bodyPr>
          <a:lstStyle/>
          <a:p>
            <a:r>
              <a:rPr lang="ru-RU" sz="1200" b="1" dirty="0" smtClean="0"/>
              <a:t>Кухарь, В. Д. </a:t>
            </a:r>
            <a:r>
              <a:rPr lang="ru-RU" sz="1200" dirty="0" smtClean="0"/>
              <a:t>Индукторы</a:t>
            </a:r>
            <a:r>
              <a:rPr lang="ru-RU" sz="1200" dirty="0"/>
              <a:t>, применяемые для магнитно-импульсной обработки металлов : учеб. пособие / В. Д. Кухарь, А. К. </a:t>
            </a:r>
            <a:r>
              <a:rPr lang="ru-RU" sz="1200" dirty="0" err="1"/>
              <a:t>Талалаев</a:t>
            </a:r>
            <a:r>
              <a:rPr lang="ru-RU" sz="1200" dirty="0"/>
              <a:t>, А. Е. Киреева. - Тула : Изд-во ТулГУ, 2011. </a:t>
            </a:r>
            <a:r>
              <a:rPr lang="ru-RU" sz="1200" dirty="0" smtClean="0"/>
              <a:t>-</a:t>
            </a:r>
            <a:r>
              <a:rPr lang="en-US" sz="1200" dirty="0" smtClean="0"/>
              <a:t> </a:t>
            </a:r>
            <a:r>
              <a:rPr lang="ru-RU" sz="1200" dirty="0" smtClean="0"/>
              <a:t>52 </a:t>
            </a:r>
            <a:r>
              <a:rPr lang="ru-RU" sz="1200" dirty="0"/>
              <a:t>с.</a:t>
            </a:r>
          </a:p>
          <a:p>
            <a:r>
              <a:rPr lang="ru-RU" sz="1200" dirty="0" smtClean="0"/>
              <a:t>		Рассматриваются важнейшие разделы, посвященные описанию индукторами применяемых для магнитно-импульсной обработки металлов.</a:t>
            </a:r>
            <a:endParaRPr lang="ru-RU" sz="1200" dirty="0"/>
          </a:p>
        </p:txBody>
      </p:sp>
      <p:sp>
        <p:nvSpPr>
          <p:cNvPr id="12" name="Заголовок 2"/>
          <p:cNvSpPr>
            <a:spLocks noGrp="1"/>
          </p:cNvSpPr>
          <p:nvPr>
            <p:ph type="title"/>
          </p:nvPr>
        </p:nvSpPr>
        <p:spPr>
          <a:xfrm>
            <a:off x="3886200" y="-152400"/>
            <a:ext cx="1371600" cy="914400"/>
          </a:xfrm>
        </p:spPr>
        <p:txBody>
          <a:bodyPr>
            <a:normAutofit fontScale="90000"/>
          </a:bodyPr>
          <a:lstStyle/>
          <a:p>
            <a:r>
              <a:rPr lang="ru-RU" dirty="0" smtClean="0"/>
              <a:t/>
            </a:r>
            <a:br>
              <a:rPr lang="ru-RU" dirty="0" smtClean="0"/>
            </a:br>
            <a:r>
              <a:rPr lang="ru-RU" dirty="0" smtClean="0"/>
              <a:t/>
            </a:r>
            <a:br>
              <a:rPr lang="ru-RU" dirty="0" smtClean="0"/>
            </a:br>
            <a:r>
              <a:rPr lang="ru-RU" sz="3100" dirty="0" smtClean="0">
                <a:effectLst>
                  <a:outerShdw blurRad="38100" dist="38100" dir="2700000" algn="tl">
                    <a:srgbClr val="000000">
                      <a:alpha val="43137"/>
                    </a:srgbClr>
                  </a:outerShdw>
                </a:effectLst>
              </a:rPr>
              <a:t>Книги</a:t>
            </a: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Курсовая работа по кинематике"/>
          <p:cNvPicPr>
            <a:picLocks noChangeAspect="1" noChangeArrowheads="1"/>
          </p:cNvPicPr>
          <p:nvPr/>
        </p:nvPicPr>
        <p:blipFill>
          <a:blip r:embed="rId2" cstate="print"/>
          <a:srcRect/>
          <a:stretch>
            <a:fillRect/>
          </a:stretch>
        </p:blipFill>
        <p:spPr bwMode="auto">
          <a:xfrm>
            <a:off x="0" y="0"/>
            <a:ext cx="1209675" cy="1685925"/>
          </a:xfrm>
          <a:prstGeom prst="rect">
            <a:avLst/>
          </a:prstGeom>
          <a:noFill/>
          <a:ln w="9525">
            <a:noFill/>
            <a:miter lim="800000"/>
            <a:headEnd/>
            <a:tailEnd/>
          </a:ln>
        </p:spPr>
      </p:pic>
      <p:sp>
        <p:nvSpPr>
          <p:cNvPr id="5" name="TextBox 4"/>
          <p:cNvSpPr txBox="1"/>
          <p:nvPr/>
        </p:nvSpPr>
        <p:spPr>
          <a:xfrm>
            <a:off x="1524000" y="0"/>
            <a:ext cx="7391400" cy="1384995"/>
          </a:xfrm>
          <a:prstGeom prst="rect">
            <a:avLst/>
          </a:prstGeom>
          <a:noFill/>
        </p:spPr>
        <p:txBody>
          <a:bodyPr wrap="square" rtlCol="0">
            <a:spAutoFit/>
          </a:bodyPr>
          <a:lstStyle/>
          <a:p>
            <a:pPr algn="just"/>
            <a:endParaRPr lang="en-US" sz="1200" b="1" dirty="0" smtClean="0">
              <a:hlinkClick r:id="rId3"/>
            </a:endParaRPr>
          </a:p>
          <a:p>
            <a:pPr algn="just"/>
            <a:r>
              <a:rPr lang="ru-RU" sz="1200" b="1" dirty="0" smtClean="0"/>
              <a:t>Кухарь, В. Д. </a:t>
            </a:r>
            <a:r>
              <a:rPr lang="ru-RU" sz="1200" dirty="0" smtClean="0"/>
              <a:t>Курсовая </a:t>
            </a:r>
            <a:r>
              <a:rPr lang="ru-RU" sz="1200" dirty="0"/>
              <a:t>работа по кинематике "Кинематический расчет плоского шарнирного механизма" : учеб. пособие / В. Д. Кухарь, Л. М. Нечаев, А. Е. Киреева. - Тула : Изд-во </a:t>
            </a:r>
            <a:r>
              <a:rPr lang="ru-RU" sz="1200" dirty="0" err="1"/>
              <a:t>ТулГУ</a:t>
            </a:r>
            <a:r>
              <a:rPr lang="ru-RU" sz="1200" dirty="0"/>
              <a:t>, 2012. - 52 с.</a:t>
            </a:r>
          </a:p>
          <a:p>
            <a:pPr algn="just"/>
            <a:r>
              <a:rPr lang="ru-RU" sz="1200" dirty="0"/>
              <a:t>		</a:t>
            </a:r>
            <a:r>
              <a:rPr lang="en-US" sz="1200" dirty="0" smtClean="0"/>
              <a:t>  </a:t>
            </a:r>
            <a:r>
              <a:rPr lang="ru-RU" sz="1200" dirty="0" smtClean="0"/>
              <a:t>Предлагаются </a:t>
            </a:r>
            <a:r>
              <a:rPr lang="ru-RU" sz="1200" dirty="0"/>
              <a:t>основные сведения из кинематики по плоскопараллельному движению твердого тела и составного движения точки, а также приведен пример курсовой работы по анализу плоского шарнирного механизма.</a:t>
            </a:r>
          </a:p>
        </p:txBody>
      </p:sp>
      <p:pic>
        <p:nvPicPr>
          <p:cNvPr id="43011" name="Picture 3" descr="Механика пластического формирования"/>
          <p:cNvPicPr>
            <a:picLocks noChangeAspect="1" noChangeArrowheads="1"/>
          </p:cNvPicPr>
          <p:nvPr/>
        </p:nvPicPr>
        <p:blipFill>
          <a:blip r:embed="rId4" cstate="print"/>
          <a:srcRect/>
          <a:stretch>
            <a:fillRect/>
          </a:stretch>
        </p:blipFill>
        <p:spPr bwMode="auto">
          <a:xfrm>
            <a:off x="0" y="1828800"/>
            <a:ext cx="1190625" cy="1762125"/>
          </a:xfrm>
          <a:prstGeom prst="rect">
            <a:avLst/>
          </a:prstGeom>
          <a:noFill/>
          <a:ln w="9525">
            <a:noFill/>
            <a:miter lim="800000"/>
            <a:headEnd/>
            <a:tailEnd/>
          </a:ln>
        </p:spPr>
      </p:pic>
      <p:sp>
        <p:nvSpPr>
          <p:cNvPr id="7" name="TextBox 6"/>
          <p:cNvSpPr txBox="1"/>
          <p:nvPr/>
        </p:nvSpPr>
        <p:spPr>
          <a:xfrm>
            <a:off x="1524000" y="1828800"/>
            <a:ext cx="7772400" cy="1384995"/>
          </a:xfrm>
          <a:prstGeom prst="rect">
            <a:avLst/>
          </a:prstGeom>
          <a:noFill/>
        </p:spPr>
        <p:txBody>
          <a:bodyPr wrap="square" rtlCol="0">
            <a:spAutoFit/>
          </a:bodyPr>
          <a:lstStyle/>
          <a:p>
            <a:r>
              <a:rPr lang="ru-RU" sz="1200" b="1" dirty="0" smtClean="0"/>
              <a:t>Кухарь, В. Д. </a:t>
            </a:r>
            <a:r>
              <a:rPr lang="ru-RU" sz="1200" dirty="0" smtClean="0"/>
              <a:t>Математическое моделирование процессов магнитно-импульсной обработки металлов : монография : в 2 ч. / В. Д. Кухарь, Е. М. Селедкин, А. Е. Киреева ; </a:t>
            </a:r>
            <a:r>
              <a:rPr lang="ru-RU" sz="1200" dirty="0" err="1" smtClean="0"/>
              <a:t>ТулГУ</a:t>
            </a:r>
            <a:r>
              <a:rPr lang="ru-RU" sz="1200" dirty="0" smtClean="0"/>
              <a:t>. - Тула : Изд-во </a:t>
            </a:r>
            <a:r>
              <a:rPr lang="ru-RU" sz="1200" dirty="0" err="1" smtClean="0"/>
              <a:t>ТулГУ</a:t>
            </a:r>
            <a:r>
              <a:rPr lang="ru-RU" sz="1200" dirty="0" smtClean="0"/>
              <a:t>, 2009.</a:t>
            </a:r>
          </a:p>
          <a:p>
            <a:endParaRPr lang="ru-RU" sz="1200" dirty="0" smtClean="0"/>
          </a:p>
          <a:p>
            <a:r>
              <a:rPr lang="ru-RU" sz="1200" dirty="0" smtClean="0"/>
              <a:t>Ч</a:t>
            </a:r>
            <a:r>
              <a:rPr lang="ru-RU" sz="1200" dirty="0"/>
              <a:t>. 1: Механика пластического формоизменения в процессах магнитно-импульсной обработки. - 2009. - 161 с. </a:t>
            </a:r>
          </a:p>
          <a:p>
            <a:r>
              <a:rPr lang="ru-RU" sz="1200" dirty="0"/>
              <a:t>		</a:t>
            </a:r>
            <a:r>
              <a:rPr lang="en-US" sz="1200" dirty="0" smtClean="0"/>
              <a:t>  </a:t>
            </a:r>
            <a:r>
              <a:rPr lang="ru-RU" sz="1200" dirty="0" smtClean="0"/>
              <a:t>Рассматриваются </a:t>
            </a:r>
            <a:r>
              <a:rPr lang="ru-RU" sz="1200" dirty="0"/>
              <a:t>процессы высокоскоростного деформирования трубчатых заготовок из изотропного и анизотропного материалов давлением импульсного магнитного поля.</a:t>
            </a:r>
          </a:p>
        </p:txBody>
      </p:sp>
      <p:pic>
        <p:nvPicPr>
          <p:cNvPr id="43012" name="Picture 4" descr="Математическое моделирование"/>
          <p:cNvPicPr>
            <a:picLocks noChangeAspect="1" noChangeArrowheads="1"/>
          </p:cNvPicPr>
          <p:nvPr/>
        </p:nvPicPr>
        <p:blipFill>
          <a:blip r:embed="rId5" cstate="print"/>
          <a:srcRect/>
          <a:stretch>
            <a:fillRect/>
          </a:stretch>
        </p:blipFill>
        <p:spPr bwMode="auto">
          <a:xfrm>
            <a:off x="0" y="3810000"/>
            <a:ext cx="1171575" cy="1666875"/>
          </a:xfrm>
          <a:prstGeom prst="rect">
            <a:avLst/>
          </a:prstGeom>
          <a:noFill/>
          <a:ln w="9525">
            <a:noFill/>
            <a:miter lim="800000"/>
            <a:headEnd/>
            <a:tailEnd/>
          </a:ln>
        </p:spPr>
      </p:pic>
      <p:sp>
        <p:nvSpPr>
          <p:cNvPr id="9" name="TextBox 8"/>
          <p:cNvSpPr txBox="1"/>
          <p:nvPr/>
        </p:nvSpPr>
        <p:spPr>
          <a:xfrm>
            <a:off x="1600200" y="3810000"/>
            <a:ext cx="7315200" cy="1938992"/>
          </a:xfrm>
          <a:prstGeom prst="rect">
            <a:avLst/>
          </a:prstGeom>
          <a:noFill/>
        </p:spPr>
        <p:txBody>
          <a:bodyPr wrap="square" rtlCol="0">
            <a:spAutoFit/>
          </a:bodyPr>
          <a:lstStyle/>
          <a:p>
            <a:pPr algn="just"/>
            <a:r>
              <a:rPr lang="ru-RU" sz="1200" b="1" dirty="0" smtClean="0"/>
              <a:t>Кухарь, В. Д. </a:t>
            </a:r>
            <a:r>
              <a:rPr lang="ru-RU" sz="1200" dirty="0" smtClean="0"/>
              <a:t>Математическое моделирование процессов магнитно-импульсной обработки металлов : монография : в 2 ч. / В. Д. Кухарь, Е. М. Селедкин, А. Е. Киреева ; </a:t>
            </a:r>
            <a:r>
              <a:rPr lang="ru-RU" sz="1200" dirty="0" err="1" smtClean="0"/>
              <a:t>ТулГУ</a:t>
            </a:r>
            <a:r>
              <a:rPr lang="ru-RU" sz="1200" dirty="0" smtClean="0"/>
              <a:t>. - Тула : Изд-во </a:t>
            </a:r>
            <a:r>
              <a:rPr lang="ru-RU" sz="1200" dirty="0" err="1" smtClean="0"/>
              <a:t>ТулГУ</a:t>
            </a:r>
            <a:r>
              <a:rPr lang="ru-RU" sz="1200" dirty="0" smtClean="0"/>
              <a:t>, 2009.</a:t>
            </a:r>
          </a:p>
          <a:p>
            <a:pPr algn="just"/>
            <a:r>
              <a:rPr lang="ru-RU" sz="1200" dirty="0" smtClean="0"/>
              <a:t> </a:t>
            </a:r>
          </a:p>
          <a:p>
            <a:pPr algn="just"/>
            <a:r>
              <a:rPr lang="ru-RU" sz="1200" dirty="0" smtClean="0"/>
              <a:t>Ч. 2: Электромеханические процессы в системе "установка - индуктор - заготовка". – 2011. - 91 с. </a:t>
            </a:r>
          </a:p>
          <a:p>
            <a:pPr algn="just"/>
            <a:r>
              <a:rPr lang="ru-RU" sz="1200" dirty="0" smtClean="0"/>
              <a:t>		Приведены математические модели, описывающие электромеханические процессы, происходящие в системе «установка – индуктор – заготовка» при разряде магнитно-импульсной установки при реализации технологической операции.</a:t>
            </a:r>
          </a:p>
          <a:p>
            <a:pPr algn="just"/>
            <a:r>
              <a:rPr lang="ru-RU" sz="1200" dirty="0" smtClean="0"/>
              <a:t>		Дана математическая модель функционирования многоблочной магнитно-импульсной установки.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Пневмоформовка"/>
          <p:cNvPicPr>
            <a:picLocks noChangeAspect="1" noChangeArrowheads="1"/>
          </p:cNvPicPr>
          <p:nvPr/>
        </p:nvPicPr>
        <p:blipFill>
          <a:blip r:embed="rId2" cstate="print"/>
          <a:srcRect/>
          <a:stretch>
            <a:fillRect/>
          </a:stretch>
        </p:blipFill>
        <p:spPr bwMode="auto">
          <a:xfrm>
            <a:off x="0" y="0"/>
            <a:ext cx="1114425" cy="1590675"/>
          </a:xfrm>
          <a:prstGeom prst="rect">
            <a:avLst/>
          </a:prstGeom>
          <a:noFill/>
          <a:ln w="9525">
            <a:noFill/>
            <a:miter lim="800000"/>
            <a:headEnd/>
            <a:tailEnd/>
          </a:ln>
        </p:spPr>
      </p:pic>
      <p:sp>
        <p:nvSpPr>
          <p:cNvPr id="5" name="TextBox 4"/>
          <p:cNvSpPr txBox="1"/>
          <p:nvPr/>
        </p:nvSpPr>
        <p:spPr>
          <a:xfrm>
            <a:off x="1371600" y="0"/>
            <a:ext cx="7620000" cy="1384995"/>
          </a:xfrm>
          <a:prstGeom prst="rect">
            <a:avLst/>
          </a:prstGeom>
          <a:noFill/>
        </p:spPr>
        <p:txBody>
          <a:bodyPr wrap="square" rtlCol="0">
            <a:spAutoFit/>
          </a:bodyPr>
          <a:lstStyle/>
          <a:p>
            <a:pPr algn="just"/>
            <a:endParaRPr lang="en-US" sz="1200" b="1" dirty="0" smtClean="0">
              <a:hlinkClick r:id="rId3"/>
            </a:endParaRPr>
          </a:p>
          <a:p>
            <a:pPr algn="just"/>
            <a:r>
              <a:rPr lang="ru-RU" sz="1200" b="1" dirty="0" smtClean="0"/>
              <a:t>Кухарь, В. Д. </a:t>
            </a:r>
            <a:r>
              <a:rPr lang="ru-RU" sz="1200" dirty="0" err="1" smtClean="0"/>
              <a:t>Пневмоформовка</a:t>
            </a:r>
            <a:r>
              <a:rPr lang="ru-RU" sz="1200" dirty="0" smtClean="0"/>
              <a:t> </a:t>
            </a:r>
            <a:r>
              <a:rPr lang="ru-RU" sz="1200" dirty="0"/>
              <a:t>пространственных оболочек из трубчатых заготовок : монография / В. Д. Кухарь, В. Ю. </a:t>
            </a:r>
            <a:r>
              <a:rPr lang="ru-RU" sz="1200" dirty="0" err="1"/>
              <a:t>Легейда</a:t>
            </a:r>
            <a:r>
              <a:rPr lang="ru-RU" sz="1200" dirty="0"/>
              <a:t>. - Тула : Изд-во </a:t>
            </a:r>
            <a:r>
              <a:rPr lang="ru-RU" sz="1200" dirty="0" err="1"/>
              <a:t>ТулГУ</a:t>
            </a:r>
            <a:r>
              <a:rPr lang="ru-RU" sz="1200" dirty="0"/>
              <a:t>, 2010. - 88 с.</a:t>
            </a:r>
          </a:p>
          <a:p>
            <a:pPr algn="just"/>
            <a:r>
              <a:rPr lang="ru-RU" sz="1200" dirty="0"/>
              <a:t>		Приведены теоретические основы математического моделирования процессов </a:t>
            </a:r>
            <a:r>
              <a:rPr lang="ru-RU" sz="1200" dirty="0" err="1"/>
              <a:t>пневмоформовки</a:t>
            </a:r>
            <a:r>
              <a:rPr lang="ru-RU" sz="1200" dirty="0"/>
              <a:t> тонкостенных трубчатых заготовок в матрицы различной геометрии.             Рассмотрены процессы формообразования пространственных оболочек как с закрепленными, так и со свободными торцами и приведено сравнение силовых режимов реализации этих процессов. </a:t>
            </a:r>
          </a:p>
        </p:txBody>
      </p:sp>
      <p:pic>
        <p:nvPicPr>
          <p:cNvPr id="44035" name="Picture 3" descr="Ротационная кофка"/>
          <p:cNvPicPr>
            <a:picLocks noChangeAspect="1" noChangeArrowheads="1"/>
          </p:cNvPicPr>
          <p:nvPr/>
        </p:nvPicPr>
        <p:blipFill>
          <a:blip r:embed="rId4" cstate="print"/>
          <a:srcRect/>
          <a:stretch>
            <a:fillRect/>
          </a:stretch>
        </p:blipFill>
        <p:spPr bwMode="auto">
          <a:xfrm>
            <a:off x="0" y="1828800"/>
            <a:ext cx="1114425" cy="1571625"/>
          </a:xfrm>
          <a:prstGeom prst="rect">
            <a:avLst/>
          </a:prstGeom>
          <a:noFill/>
          <a:ln w="9525">
            <a:noFill/>
            <a:miter lim="800000"/>
            <a:headEnd/>
            <a:tailEnd/>
          </a:ln>
        </p:spPr>
      </p:pic>
      <p:sp>
        <p:nvSpPr>
          <p:cNvPr id="7" name="TextBox 6"/>
          <p:cNvSpPr txBox="1"/>
          <p:nvPr/>
        </p:nvSpPr>
        <p:spPr>
          <a:xfrm>
            <a:off x="1371600" y="1828800"/>
            <a:ext cx="7620000" cy="1200329"/>
          </a:xfrm>
          <a:prstGeom prst="rect">
            <a:avLst/>
          </a:prstGeom>
          <a:noFill/>
        </p:spPr>
        <p:txBody>
          <a:bodyPr wrap="square" rtlCol="0">
            <a:spAutoFit/>
          </a:bodyPr>
          <a:lstStyle/>
          <a:p>
            <a:pPr algn="just"/>
            <a:r>
              <a:rPr lang="ru-RU" sz="1200" b="1" dirty="0" smtClean="0"/>
              <a:t>Кухарь, В. Д. </a:t>
            </a:r>
            <a:r>
              <a:rPr lang="ru-RU" sz="1200" dirty="0" smtClean="0"/>
              <a:t>Ротационная </a:t>
            </a:r>
            <a:r>
              <a:rPr lang="ru-RU" sz="1200" dirty="0"/>
              <a:t>ковка полых цилиндрических заготовок : монография / В. Д. Кухарь, О. В. </a:t>
            </a:r>
            <a:r>
              <a:rPr lang="ru-RU" sz="1200" dirty="0" err="1"/>
              <a:t>Сорвина</a:t>
            </a:r>
            <a:r>
              <a:rPr lang="ru-RU" sz="1200" dirty="0"/>
              <a:t>. - Тула : Изд-во </a:t>
            </a:r>
            <a:r>
              <a:rPr lang="ru-RU" sz="1200" dirty="0" err="1"/>
              <a:t>ТулГУ</a:t>
            </a:r>
            <a:r>
              <a:rPr lang="ru-RU" sz="1200" dirty="0"/>
              <a:t>, 2012. - 98 с.</a:t>
            </a:r>
          </a:p>
          <a:p>
            <a:pPr algn="just"/>
            <a:r>
              <a:rPr lang="en-US" sz="1200" dirty="0"/>
              <a:t>		</a:t>
            </a:r>
            <a:r>
              <a:rPr lang="ru-RU" sz="1200" dirty="0"/>
              <a:t>Рассматриваются приведенные на базе метода конечных элементов исследования процессов ротационной ковки полых цилиндрических заготовок на оправках различной формы, которые позволили установить качественные и количественные закономерности силовых и деформационных параметров процессов.</a:t>
            </a:r>
          </a:p>
        </p:txBody>
      </p:sp>
      <p:pic>
        <p:nvPicPr>
          <p:cNvPr id="44036" name="Picture 4" descr="Теоретическая механика"/>
          <p:cNvPicPr>
            <a:picLocks noChangeAspect="1" noChangeArrowheads="1"/>
          </p:cNvPicPr>
          <p:nvPr/>
        </p:nvPicPr>
        <p:blipFill>
          <a:blip r:embed="rId5" cstate="print"/>
          <a:srcRect/>
          <a:stretch>
            <a:fillRect/>
          </a:stretch>
        </p:blipFill>
        <p:spPr bwMode="auto">
          <a:xfrm>
            <a:off x="0" y="3657600"/>
            <a:ext cx="1095375" cy="1562100"/>
          </a:xfrm>
          <a:prstGeom prst="rect">
            <a:avLst/>
          </a:prstGeom>
          <a:noFill/>
          <a:ln w="9525">
            <a:noFill/>
            <a:miter lim="800000"/>
            <a:headEnd/>
            <a:tailEnd/>
          </a:ln>
        </p:spPr>
      </p:pic>
      <p:sp>
        <p:nvSpPr>
          <p:cNvPr id="9" name="TextBox 8"/>
          <p:cNvSpPr txBox="1"/>
          <p:nvPr/>
        </p:nvSpPr>
        <p:spPr>
          <a:xfrm>
            <a:off x="1371600" y="3733800"/>
            <a:ext cx="7772400" cy="1200329"/>
          </a:xfrm>
          <a:prstGeom prst="rect">
            <a:avLst/>
          </a:prstGeom>
          <a:noFill/>
        </p:spPr>
        <p:txBody>
          <a:bodyPr wrap="square" rtlCol="0">
            <a:spAutoFit/>
          </a:bodyPr>
          <a:lstStyle/>
          <a:p>
            <a:r>
              <a:rPr lang="ru-RU" sz="1200" b="1" dirty="0" smtClean="0"/>
              <a:t>Кухарь, В. Д. </a:t>
            </a:r>
            <a:r>
              <a:rPr lang="ru-RU" sz="1200" dirty="0" smtClean="0"/>
              <a:t>Теоретическая механика : справочник / В. Д. Кухарь, Л. М. Нечаев, А. Е. Киреева. - Тула : Изд-во ТулГУ, 2010. - 130 с.</a:t>
            </a:r>
          </a:p>
          <a:p>
            <a:r>
              <a:rPr lang="ru-RU" sz="1200" dirty="0" smtClean="0"/>
              <a:t>		В кратком виде приведены основные понятия, определения, теоремы и законы теоретической механики. Теоретический материал изложен с упором на геометрическую наглядность и не требует специальных знаний по высшей математике. Справочник охватывает все разделы теоретической механики изучаемых студентами технических вузов.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Теоретическая механика"/>
          <p:cNvPicPr>
            <a:picLocks noChangeAspect="1" noChangeArrowheads="1"/>
          </p:cNvPicPr>
          <p:nvPr/>
        </p:nvPicPr>
        <p:blipFill>
          <a:blip r:embed="rId2" cstate="print"/>
          <a:srcRect/>
          <a:stretch>
            <a:fillRect/>
          </a:stretch>
        </p:blipFill>
        <p:spPr bwMode="auto">
          <a:xfrm>
            <a:off x="0" y="0"/>
            <a:ext cx="1104900" cy="1571625"/>
          </a:xfrm>
          <a:prstGeom prst="rect">
            <a:avLst/>
          </a:prstGeom>
          <a:noFill/>
          <a:ln w="9525">
            <a:noFill/>
            <a:miter lim="800000"/>
            <a:headEnd/>
            <a:tailEnd/>
          </a:ln>
        </p:spPr>
      </p:pic>
      <p:sp>
        <p:nvSpPr>
          <p:cNvPr id="5" name="TextBox 4"/>
          <p:cNvSpPr txBox="1"/>
          <p:nvPr/>
        </p:nvSpPr>
        <p:spPr>
          <a:xfrm>
            <a:off x="1371600" y="0"/>
            <a:ext cx="7620000" cy="1200329"/>
          </a:xfrm>
          <a:prstGeom prst="rect">
            <a:avLst/>
          </a:prstGeom>
          <a:noFill/>
        </p:spPr>
        <p:txBody>
          <a:bodyPr wrap="square" rtlCol="0">
            <a:spAutoFit/>
          </a:bodyPr>
          <a:lstStyle/>
          <a:p>
            <a:endParaRPr lang="en-US" sz="1200" b="1" dirty="0" smtClean="0">
              <a:hlinkClick r:id="rId3"/>
            </a:endParaRPr>
          </a:p>
          <a:p>
            <a:pPr algn="just"/>
            <a:r>
              <a:rPr lang="ru-RU" sz="1200" b="1" dirty="0" smtClean="0"/>
              <a:t>Кухарь, В. Д. </a:t>
            </a:r>
            <a:r>
              <a:rPr lang="ru-RU" sz="1200" dirty="0" smtClean="0"/>
              <a:t>Теоретическая </a:t>
            </a:r>
            <a:r>
              <a:rPr lang="ru-RU" sz="1200" dirty="0"/>
              <a:t>механика : учеб. справочник / В. Д. Кухарь, Л. М. Нечаев, А. Е. Киреева. - Тула : Изд-во </a:t>
            </a:r>
            <a:r>
              <a:rPr lang="ru-RU" sz="1200" dirty="0" err="1"/>
              <a:t>ТулГУ</a:t>
            </a:r>
            <a:r>
              <a:rPr lang="ru-RU" sz="1200" dirty="0"/>
              <a:t>, 2011. - 150 с.</a:t>
            </a:r>
          </a:p>
          <a:p>
            <a:pPr algn="just"/>
            <a:r>
              <a:rPr lang="ru-RU" sz="1200" dirty="0"/>
              <a:t>		</a:t>
            </a:r>
            <a:r>
              <a:rPr lang="en-US" sz="1200" dirty="0" smtClean="0"/>
              <a:t>   </a:t>
            </a:r>
            <a:r>
              <a:rPr lang="ru-RU" sz="1200" dirty="0" smtClean="0"/>
              <a:t>В </a:t>
            </a:r>
            <a:r>
              <a:rPr lang="ru-RU" sz="1200" dirty="0"/>
              <a:t>кратком виде приведены основные понятия, определения, теоремы и законы теоретической механики. Справочник предназначен для студентов технических вузов, изучающих теоретическую механику.</a:t>
            </a:r>
          </a:p>
        </p:txBody>
      </p:sp>
      <p:pic>
        <p:nvPicPr>
          <p:cNvPr id="45059" name="Picture 3" descr="Теоретические основы"/>
          <p:cNvPicPr>
            <a:picLocks noChangeAspect="1" noChangeArrowheads="1"/>
          </p:cNvPicPr>
          <p:nvPr/>
        </p:nvPicPr>
        <p:blipFill>
          <a:blip r:embed="rId4" cstate="print"/>
          <a:srcRect/>
          <a:stretch>
            <a:fillRect/>
          </a:stretch>
        </p:blipFill>
        <p:spPr bwMode="auto">
          <a:xfrm>
            <a:off x="0" y="1752600"/>
            <a:ext cx="1038225" cy="1447800"/>
          </a:xfrm>
          <a:prstGeom prst="rect">
            <a:avLst/>
          </a:prstGeom>
          <a:noFill/>
          <a:ln w="9525">
            <a:noFill/>
            <a:miter lim="800000"/>
            <a:headEnd/>
            <a:tailEnd/>
          </a:ln>
        </p:spPr>
      </p:pic>
      <p:sp>
        <p:nvSpPr>
          <p:cNvPr id="7" name="TextBox 6"/>
          <p:cNvSpPr txBox="1"/>
          <p:nvPr/>
        </p:nvSpPr>
        <p:spPr>
          <a:xfrm>
            <a:off x="1371600" y="1752600"/>
            <a:ext cx="7620000" cy="1569660"/>
          </a:xfrm>
          <a:prstGeom prst="rect">
            <a:avLst/>
          </a:prstGeom>
          <a:noFill/>
        </p:spPr>
        <p:txBody>
          <a:bodyPr wrap="square" rtlCol="0">
            <a:spAutoFit/>
          </a:bodyPr>
          <a:lstStyle/>
          <a:p>
            <a:pPr algn="just"/>
            <a:r>
              <a:rPr lang="ru-RU" sz="1200" b="1" dirty="0" smtClean="0"/>
              <a:t>Кухарь, В. Д. </a:t>
            </a:r>
            <a:r>
              <a:rPr lang="ru-RU" sz="1200" dirty="0" smtClean="0"/>
              <a:t>Теоретические </a:t>
            </a:r>
            <a:r>
              <a:rPr lang="ru-RU" sz="1200" dirty="0"/>
              <a:t>основы функционирования системы "индуктор-заготовка" при магнитно-импульсной обработке металлов : учеб. пособие / В. Д. Кухарь, А. Е. Киреева. - Тула : Изд-во </a:t>
            </a:r>
            <a:r>
              <a:rPr lang="ru-RU" sz="1200" dirty="0" err="1"/>
              <a:t>ТулГУ</a:t>
            </a:r>
            <a:r>
              <a:rPr lang="ru-RU" sz="1200" dirty="0"/>
              <a:t>, 2010. - 52 с.</a:t>
            </a:r>
          </a:p>
          <a:p>
            <a:pPr algn="just"/>
            <a:r>
              <a:rPr lang="ru-RU" sz="1200" dirty="0"/>
              <a:t>		Рассматриваются важнейшие разделы, посвященные описанию математических моделей электродинамических процессов, протекающих в системе «индуктор – заготовка» при магнитно-импульсной обработке. Исследовано напряженно-деформированное состояние спирали индуктора при данном процессе </a:t>
            </a:r>
            <a:r>
              <a:rPr lang="ru-RU" sz="1200" dirty="0" err="1"/>
              <a:t>нагружения</a:t>
            </a:r>
            <a:r>
              <a:rPr lang="ru-RU" sz="1200" dirty="0"/>
              <a:t>. В каждый раздел включены примеры.	</a:t>
            </a:r>
          </a:p>
        </p:txBody>
      </p:sp>
      <p:pic>
        <p:nvPicPr>
          <p:cNvPr id="45060" name="Picture 4" descr="Штамповка цилиндрических заготовок"/>
          <p:cNvPicPr>
            <a:picLocks noChangeAspect="1" noChangeArrowheads="1"/>
          </p:cNvPicPr>
          <p:nvPr/>
        </p:nvPicPr>
        <p:blipFill>
          <a:blip r:embed="rId5" cstate="print"/>
          <a:srcRect/>
          <a:stretch>
            <a:fillRect/>
          </a:stretch>
        </p:blipFill>
        <p:spPr bwMode="auto">
          <a:xfrm>
            <a:off x="0" y="3505200"/>
            <a:ext cx="1066800" cy="1476375"/>
          </a:xfrm>
          <a:prstGeom prst="rect">
            <a:avLst/>
          </a:prstGeom>
          <a:noFill/>
          <a:ln w="9525">
            <a:noFill/>
            <a:miter lim="800000"/>
            <a:headEnd/>
            <a:tailEnd/>
          </a:ln>
        </p:spPr>
      </p:pic>
      <p:sp>
        <p:nvSpPr>
          <p:cNvPr id="9" name="TextBox 8"/>
          <p:cNvSpPr txBox="1"/>
          <p:nvPr/>
        </p:nvSpPr>
        <p:spPr>
          <a:xfrm>
            <a:off x="1371600" y="3505200"/>
            <a:ext cx="7620000" cy="1384995"/>
          </a:xfrm>
          <a:prstGeom prst="rect">
            <a:avLst/>
          </a:prstGeom>
          <a:noFill/>
        </p:spPr>
        <p:txBody>
          <a:bodyPr wrap="square" rtlCol="0">
            <a:spAutoFit/>
          </a:bodyPr>
          <a:lstStyle/>
          <a:p>
            <a:pPr algn="just"/>
            <a:r>
              <a:rPr lang="ru-RU" sz="1200" b="1" dirty="0" smtClean="0"/>
              <a:t>Кухарь, В. Д. </a:t>
            </a:r>
            <a:r>
              <a:rPr lang="ru-RU" sz="1200" dirty="0" smtClean="0"/>
              <a:t>Штамповка </a:t>
            </a:r>
            <a:r>
              <a:rPr lang="ru-RU" sz="1200" dirty="0"/>
              <a:t>цилиндрических заготовок с внутренним рифлением : монография / О. Н. Митин, </a:t>
            </a:r>
            <a:r>
              <a:rPr lang="ru-RU" sz="1200" b="1" dirty="0"/>
              <a:t>В. Д. Кухарь</a:t>
            </a:r>
            <a:r>
              <a:rPr lang="ru-RU" sz="1200" dirty="0"/>
              <a:t>, С. С. Яковлев. - Тула : Изд-во </a:t>
            </a:r>
            <a:r>
              <a:rPr lang="ru-RU" sz="1200" dirty="0" err="1"/>
              <a:t>ТулГУ</a:t>
            </a:r>
            <a:r>
              <a:rPr lang="ru-RU" sz="1200" dirty="0"/>
              <a:t>, 2013. - 114 с.</a:t>
            </a:r>
          </a:p>
          <a:p>
            <a:pPr algn="just"/>
            <a:r>
              <a:rPr lang="ru-RU" sz="1200" dirty="0"/>
              <a:t>	</a:t>
            </a:r>
            <a:r>
              <a:rPr lang="ru-RU" sz="1200" dirty="0" smtClean="0"/>
              <a:t>               </a:t>
            </a:r>
            <a:r>
              <a:rPr lang="en-US" sz="1200" dirty="0" smtClean="0"/>
              <a:t> </a:t>
            </a:r>
            <a:r>
              <a:rPr lang="ru-RU" sz="1200" dirty="0" smtClean="0"/>
              <a:t>  В </a:t>
            </a:r>
            <a:r>
              <a:rPr lang="ru-RU" sz="1200" dirty="0"/>
              <a:t>представленной монографии предложен и научно обоснован метод нанесения рифлей с использованием процесса редуцирования, когда цилиндрический стакан под действием внутреннего рифленого пуансона редуцируется через гладкую цилиндрическую матрицу. Рассмотрены вопросы напряженно-деформированного, температурного состояния, как изделия, так и пуансона в течение всего процесса </a:t>
            </a:r>
            <a:r>
              <a:rPr lang="ru-RU" sz="1200" dirty="0" err="1"/>
              <a:t>нагружения</a:t>
            </a:r>
            <a:r>
              <a:rPr lang="ru-RU" sz="12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Сборник задач по теоретической механике"/>
          <p:cNvPicPr>
            <a:picLocks noChangeAspect="1" noChangeArrowheads="1"/>
          </p:cNvPicPr>
          <p:nvPr/>
        </p:nvPicPr>
        <p:blipFill>
          <a:blip r:embed="rId2" cstate="print"/>
          <a:srcRect/>
          <a:stretch>
            <a:fillRect/>
          </a:stretch>
        </p:blipFill>
        <p:spPr bwMode="auto">
          <a:xfrm>
            <a:off x="0" y="0"/>
            <a:ext cx="1085850" cy="1524000"/>
          </a:xfrm>
          <a:prstGeom prst="rect">
            <a:avLst/>
          </a:prstGeom>
          <a:noFill/>
          <a:ln w="9525">
            <a:noFill/>
            <a:miter lim="800000"/>
            <a:headEnd/>
            <a:tailEnd/>
          </a:ln>
        </p:spPr>
      </p:pic>
      <p:sp>
        <p:nvSpPr>
          <p:cNvPr id="5" name="TextBox 4"/>
          <p:cNvSpPr txBox="1"/>
          <p:nvPr/>
        </p:nvSpPr>
        <p:spPr>
          <a:xfrm>
            <a:off x="1371600" y="0"/>
            <a:ext cx="7543800" cy="1015663"/>
          </a:xfrm>
          <a:prstGeom prst="rect">
            <a:avLst/>
          </a:prstGeom>
          <a:noFill/>
        </p:spPr>
        <p:txBody>
          <a:bodyPr wrap="square" rtlCol="0">
            <a:spAutoFit/>
          </a:bodyPr>
          <a:lstStyle/>
          <a:p>
            <a:pPr algn="just"/>
            <a:endParaRPr lang="en-US" sz="1200" dirty="0" smtClean="0"/>
          </a:p>
          <a:p>
            <a:pPr algn="just"/>
            <a:r>
              <a:rPr lang="ru-RU" sz="1200" dirty="0" smtClean="0"/>
              <a:t>Сборник </a:t>
            </a:r>
            <a:r>
              <a:rPr lang="ru-RU" sz="1200" dirty="0"/>
              <a:t>задач по теоретической механике : учеб. пособие для вузов и слушателей циклов последипломного образования / </a:t>
            </a:r>
            <a:r>
              <a:rPr lang="ru-RU" sz="1200" b="1" dirty="0"/>
              <a:t>В. Д. Кухарь</a:t>
            </a:r>
            <a:r>
              <a:rPr lang="ru-RU" sz="1200" dirty="0"/>
              <a:t> [и др.]. - Тула : Изд-во </a:t>
            </a:r>
            <a:r>
              <a:rPr lang="ru-RU" sz="1200" dirty="0" err="1"/>
              <a:t>ТулГУ</a:t>
            </a:r>
            <a:r>
              <a:rPr lang="ru-RU" sz="1200" dirty="0"/>
              <a:t>, 2012. - 452 с.</a:t>
            </a:r>
          </a:p>
          <a:p>
            <a:pPr algn="just"/>
            <a:r>
              <a:rPr lang="ru-RU" sz="1200" dirty="0" smtClean="0"/>
              <a:t>		</a:t>
            </a:r>
            <a:r>
              <a:rPr lang="en-US" sz="1200" dirty="0" smtClean="0"/>
              <a:t> </a:t>
            </a:r>
            <a:r>
              <a:rPr lang="ru-RU" sz="1200" dirty="0" smtClean="0"/>
              <a:t>  Сборник задач охватывает основные разделы курса теоретической механики и предназначен для проверки усвоения студентами теоретического материала.</a:t>
            </a:r>
            <a:endParaRPr lang="ru-RU" sz="1200" dirty="0"/>
          </a:p>
        </p:txBody>
      </p:sp>
      <p:pic>
        <p:nvPicPr>
          <p:cNvPr id="46083" name="Picture 3" descr="Формовка листовыхзоготовок"/>
          <p:cNvPicPr>
            <a:picLocks noChangeAspect="1" noChangeArrowheads="1"/>
          </p:cNvPicPr>
          <p:nvPr/>
        </p:nvPicPr>
        <p:blipFill>
          <a:blip r:embed="rId3" cstate="print"/>
          <a:srcRect/>
          <a:stretch>
            <a:fillRect/>
          </a:stretch>
        </p:blipFill>
        <p:spPr bwMode="auto">
          <a:xfrm>
            <a:off x="0" y="1828800"/>
            <a:ext cx="1133475" cy="1647825"/>
          </a:xfrm>
          <a:prstGeom prst="rect">
            <a:avLst/>
          </a:prstGeom>
          <a:noFill/>
          <a:ln w="9525">
            <a:noFill/>
            <a:miter lim="800000"/>
            <a:headEnd/>
            <a:tailEnd/>
          </a:ln>
        </p:spPr>
      </p:pic>
      <p:sp>
        <p:nvSpPr>
          <p:cNvPr id="7" name="TextBox 6"/>
          <p:cNvSpPr txBox="1"/>
          <p:nvPr/>
        </p:nvSpPr>
        <p:spPr>
          <a:xfrm>
            <a:off x="1371600" y="1905000"/>
            <a:ext cx="7543800" cy="1384995"/>
          </a:xfrm>
          <a:prstGeom prst="rect">
            <a:avLst/>
          </a:prstGeom>
          <a:noFill/>
        </p:spPr>
        <p:txBody>
          <a:bodyPr wrap="square" rtlCol="0">
            <a:spAutoFit/>
          </a:bodyPr>
          <a:lstStyle/>
          <a:p>
            <a:pPr algn="just"/>
            <a:r>
              <a:rPr lang="ru-RU" sz="1200" dirty="0" smtClean="0"/>
              <a:t>Селедкин, Е. М. Формовка </a:t>
            </a:r>
            <a:r>
              <a:rPr lang="ru-RU" sz="1200" dirty="0"/>
              <a:t>листовых заготовок в состоянии </a:t>
            </a:r>
            <a:r>
              <a:rPr lang="ru-RU" sz="1200" dirty="0" err="1"/>
              <a:t>сверхпластичности</a:t>
            </a:r>
            <a:r>
              <a:rPr lang="ru-RU" sz="1200" dirty="0"/>
              <a:t> : монография / Е. М. Селедкин, С. Е. Селедкин, </a:t>
            </a:r>
            <a:r>
              <a:rPr lang="ru-RU" sz="1200" b="1" dirty="0"/>
              <a:t>В. Д. Кухарь</a:t>
            </a:r>
            <a:r>
              <a:rPr lang="ru-RU" sz="1200" dirty="0"/>
              <a:t>. - Тула : Изд-во </a:t>
            </a:r>
            <a:r>
              <a:rPr lang="ru-RU" sz="1200" dirty="0" err="1"/>
              <a:t>ТулГУ</a:t>
            </a:r>
            <a:r>
              <a:rPr lang="ru-RU" sz="1200" dirty="0"/>
              <a:t>, 2009. - 116 с.</a:t>
            </a:r>
          </a:p>
          <a:p>
            <a:pPr algn="just"/>
            <a:r>
              <a:rPr lang="ru-RU" sz="1200" dirty="0"/>
              <a:t>		В монографии на базе метода конечных элементов проведено исследование процессов формоизменения листовых заготовок в условиях </a:t>
            </a:r>
            <a:r>
              <a:rPr lang="ru-RU" sz="1200" dirty="0" err="1"/>
              <a:t>сверхпластичности</a:t>
            </a:r>
            <a:r>
              <a:rPr lang="ru-RU" sz="1200" dirty="0"/>
              <a:t> при свободной </a:t>
            </a:r>
            <a:r>
              <a:rPr lang="ru-RU" sz="1200" dirty="0" err="1"/>
              <a:t>пневмоформовке</a:t>
            </a:r>
            <a:r>
              <a:rPr lang="ru-RU" sz="1200" dirty="0"/>
              <a:t> и </a:t>
            </a:r>
            <a:r>
              <a:rPr lang="ru-RU" sz="1200" dirty="0" err="1"/>
              <a:t>пневмоформовке</a:t>
            </a:r>
            <a:r>
              <a:rPr lang="ru-RU" sz="1200" dirty="0"/>
              <a:t> в матрицу заданной формы, которые позволили установить качественные и количественные закономерности образования утонений стенки изделия в зависимости от степени деформации, формы штампуемого изделия</a:t>
            </a:r>
            <a:r>
              <a:rPr lang="ru-RU" sz="1200" dirty="0" smtClean="0"/>
              <a:t>.</a:t>
            </a:r>
            <a:endParaRPr lang="ru-RU" sz="1200" dirty="0"/>
          </a:p>
        </p:txBody>
      </p:sp>
      <p:pic>
        <p:nvPicPr>
          <p:cNvPr id="46084" name="Picture 4" descr="Реологические модели"/>
          <p:cNvPicPr>
            <a:picLocks noChangeAspect="1" noChangeArrowheads="1"/>
          </p:cNvPicPr>
          <p:nvPr/>
        </p:nvPicPr>
        <p:blipFill>
          <a:blip r:embed="rId4" cstate="print"/>
          <a:srcRect/>
          <a:stretch>
            <a:fillRect/>
          </a:stretch>
        </p:blipFill>
        <p:spPr bwMode="auto">
          <a:xfrm>
            <a:off x="0" y="3657600"/>
            <a:ext cx="1114425" cy="1485900"/>
          </a:xfrm>
          <a:prstGeom prst="rect">
            <a:avLst/>
          </a:prstGeom>
          <a:noFill/>
          <a:ln w="9525">
            <a:noFill/>
            <a:miter lim="800000"/>
            <a:headEnd/>
            <a:tailEnd/>
          </a:ln>
        </p:spPr>
      </p:pic>
      <p:sp>
        <p:nvSpPr>
          <p:cNvPr id="9" name="TextBox 8"/>
          <p:cNvSpPr txBox="1"/>
          <p:nvPr/>
        </p:nvSpPr>
        <p:spPr>
          <a:xfrm>
            <a:off x="1371600" y="3657600"/>
            <a:ext cx="7543800" cy="1015663"/>
          </a:xfrm>
          <a:prstGeom prst="rect">
            <a:avLst/>
          </a:prstGeom>
          <a:noFill/>
        </p:spPr>
        <p:txBody>
          <a:bodyPr wrap="square" rtlCol="0">
            <a:spAutoFit/>
          </a:bodyPr>
          <a:lstStyle/>
          <a:p>
            <a:pPr algn="just"/>
            <a:r>
              <a:rPr lang="ru-RU" sz="1200" dirty="0" err="1" smtClean="0"/>
              <a:t>Ульченкова</a:t>
            </a:r>
            <a:r>
              <a:rPr lang="ru-RU" sz="1200" dirty="0" smtClean="0"/>
              <a:t>, В. Э. </a:t>
            </a:r>
            <a:r>
              <a:rPr lang="ru-RU" sz="1200" dirty="0" smtClean="0"/>
              <a:t>Реологические </a:t>
            </a:r>
            <a:r>
              <a:rPr lang="ru-RU" sz="1200" dirty="0"/>
              <a:t>модели обобщенных сплошных сред : монография / В. Э. </a:t>
            </a:r>
            <a:r>
              <a:rPr lang="ru-RU" sz="1200" dirty="0" err="1"/>
              <a:t>Ульченкова</a:t>
            </a:r>
            <a:r>
              <a:rPr lang="ru-RU" sz="1200" dirty="0"/>
              <a:t>, </a:t>
            </a:r>
            <a:r>
              <a:rPr lang="ru-RU" sz="1200" b="1" dirty="0"/>
              <a:t>В. Д. Кухарь</a:t>
            </a:r>
            <a:r>
              <a:rPr lang="ru-RU" sz="1200" dirty="0"/>
              <a:t>. - Тула : Изд-во </a:t>
            </a:r>
            <a:r>
              <a:rPr lang="ru-RU" sz="1200" dirty="0" err="1"/>
              <a:t>ТулГУ</a:t>
            </a:r>
            <a:r>
              <a:rPr lang="ru-RU" sz="1200" dirty="0"/>
              <a:t>, 2005. - 140 с.</a:t>
            </a:r>
          </a:p>
          <a:p>
            <a:pPr algn="just"/>
            <a:r>
              <a:rPr lang="ru-RU" sz="1200" dirty="0"/>
              <a:t>		Реологические модели, исследованию, систематизации и обобщению которых посвящена данная книга, получили широкое распространение при проведении физических и физико-химических исследований различных веществ.</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TotalTime>
  <Words>3444</Words>
  <Application>Microsoft Office PowerPoint</Application>
  <PresentationFormat>Экран (4:3)</PresentationFormat>
  <Paragraphs>164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Слайд 1</vt:lpstr>
      <vt:lpstr>Биография</vt:lpstr>
      <vt:lpstr>Слайд 3</vt:lpstr>
      <vt:lpstr>Слайд 4</vt:lpstr>
      <vt:lpstr>  Книги  </vt:lpstr>
      <vt:lpstr>Слайд 6</vt:lpstr>
      <vt:lpstr>Слайд 7</vt:lpstr>
      <vt:lpstr>Слайд 8</vt:lpstr>
      <vt:lpstr>Слайд 9</vt:lpstr>
      <vt:lpstr>Слайд 10</vt:lpstr>
      <vt:lpstr>Избранные статьи из журналов и сборников трудов </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ebi6io</dc:creator>
  <cp:lastModifiedBy>ebi6io</cp:lastModifiedBy>
  <cp:revision>69</cp:revision>
  <cp:lastPrinted>1601-01-01T00:00:00Z</cp:lastPrinted>
  <dcterms:created xsi:type="dcterms:W3CDTF">2014-04-11T11:58:09Z</dcterms:created>
  <dcterms:modified xsi:type="dcterms:W3CDTF">2014-04-15T13:25:49Z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