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1" r:id="rId3"/>
    <p:sldId id="275" r:id="rId4"/>
    <p:sldId id="278" r:id="rId5"/>
    <p:sldId id="259" r:id="rId6"/>
    <p:sldId id="258" r:id="rId7"/>
    <p:sldId id="262" r:id="rId8"/>
    <p:sldId id="263" r:id="rId9"/>
    <p:sldId id="264" r:id="rId10"/>
    <p:sldId id="265" r:id="rId11"/>
    <p:sldId id="266" r:id="rId12"/>
    <p:sldId id="267" r:id="rId13"/>
    <p:sldId id="268" r:id="rId14"/>
    <p:sldId id="269" r:id="rId15"/>
    <p:sldId id="277" r:id="rId16"/>
    <p:sldId id="270" r:id="rId17"/>
    <p:sldId id="271" r:id="rId18"/>
    <p:sldId id="273" r:id="rId19"/>
    <p:sldId id="274" r:id="rId20"/>
    <p:sldId id="272"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623" autoAdjust="0"/>
  </p:normalViewPr>
  <p:slideViewPr>
    <p:cSldViewPr>
      <p:cViewPr varScale="1">
        <p:scale>
          <a:sx n="121" d="100"/>
          <a:sy n="121" d="100"/>
        </p:scale>
        <p:origin x="-1344" y="-9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190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4C8CD7-8A8B-4688-9849-DB504A9DADF1}" type="datetimeFigureOut">
              <a:rPr lang="ru-RU"/>
              <a:pPr>
                <a:defRPr/>
              </a:pPr>
              <a:t>03.04.2018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F8AC62D-755C-4520-B3E8-DA95C3F1447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1C8B4D-4AC7-4ACB-949F-AF9A666D22B2}" type="datetimeFigureOut">
              <a:rPr lang="ru-RU"/>
              <a:pPr>
                <a:defRPr/>
              </a:pPr>
              <a:t>03.04.2018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0ED4AF-660F-4671-9A73-D875B3BC9AA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latin typeface="Times New Roman" pitchFamily="18" charset="0"/>
              <a:cs typeface="Times New Roman" pitchFamily="18" charset="0"/>
            </a:endParaRPr>
          </a:p>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83C1E-6FF6-481E-9CE9-E5C888E6F1C9}" type="slidenum">
              <a:rPr lang="ru-RU"/>
              <a:pPr fontAlgn="base">
                <a:spcBef>
                  <a:spcPct val="0"/>
                </a:spcBef>
                <a:spcAft>
                  <a:spcPct val="0"/>
                </a:spcAft>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19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1A7DC9-656E-4800-89E0-0F508125C41B}" type="slidenum">
              <a:rPr lang="ru-RU"/>
              <a:pPr fontAlgn="base">
                <a:spcBef>
                  <a:spcPct val="0"/>
                </a:spcBef>
                <a:spcAft>
                  <a:spcPct val="0"/>
                </a:spcAft>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FFA15-D596-4AA9-9DA5-A2F3F29B040D}" type="slidenum">
              <a:rPr lang="ru-RU"/>
              <a:pPr fontAlgn="base">
                <a:spcBef>
                  <a:spcPct val="0"/>
                </a:spcBef>
                <a:spcAft>
                  <a:spcPct val="0"/>
                </a:spcAft>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ru-RU" smtClean="0">
              <a:latin typeface="Times New Roman" pitchFamily="18" charset="0"/>
              <a:cs typeface="Times New Roman" pitchFamily="18" charset="0"/>
            </a:endParaRPr>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2D417F-1F37-4660-9096-65D646298FCE}" type="slidenum">
              <a:rPr lang="ru-RU"/>
              <a:pPr fontAlgn="base">
                <a:spcBef>
                  <a:spcPct val="0"/>
                </a:spcBef>
                <a:spcAft>
                  <a:spcPct val="0"/>
                </a:spcAft>
                <a:defRPr/>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355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939570-2DF6-4B2B-B677-4F847EA322BB}" type="slidenum">
              <a:rPr lang="ru-RU"/>
              <a:pPr fontAlgn="base">
                <a:spcBef>
                  <a:spcPct val="0"/>
                </a:spcBef>
                <a:spcAft>
                  <a:spcPct val="0"/>
                </a:spcAft>
                <a:defRPr/>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24689C-7753-4D59-B4BC-9463AC9E9395}" type="slidenum">
              <a:rPr lang="ru-RU"/>
              <a:pPr fontAlgn="base">
                <a:spcBef>
                  <a:spcPct val="0"/>
                </a:spcBef>
                <a:spcAft>
                  <a:spcPct val="0"/>
                </a:spcAft>
                <a:defRPr/>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endParaRPr lang="ru-RU" smtClean="0"/>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78A62A-1A6E-4FA8-8DA7-7DD3961D4433}" type="slidenum">
              <a:rPr lang="ru-RU"/>
              <a:pPr fontAlgn="base">
                <a:spcBef>
                  <a:spcPct val="0"/>
                </a:spcBef>
                <a:spcAft>
                  <a:spcPct val="0"/>
                </a:spcAft>
                <a:defRPr/>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F2056E-8DA4-409D-814B-3ADD560F536D}" type="slidenum">
              <a:rPr lang="ru-RU"/>
              <a:pPr fontAlgn="base">
                <a:spcBef>
                  <a:spcPct val="0"/>
                </a:spcBef>
                <a:spcAft>
                  <a:spcPct val="0"/>
                </a:spcAft>
                <a:defRPr/>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9A147E-554E-4F6D-BB40-79077D60DB90}" type="slidenum">
              <a:rPr lang="ru-RU"/>
              <a:pPr fontAlgn="base">
                <a:spcBef>
                  <a:spcPct val="0"/>
                </a:spcBef>
                <a:spcAft>
                  <a:spcPct val="0"/>
                </a:spcAft>
                <a:defRPr/>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3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626A36-4DCC-4E19-8B6C-43CCDA3F29F4}" type="slidenum">
              <a:rPr lang="ru-RU"/>
              <a:pPr fontAlgn="base">
                <a:spcBef>
                  <a:spcPct val="0"/>
                </a:spcBef>
                <a:spcAft>
                  <a:spcPct val="0"/>
                </a:spcAft>
                <a:defRPr/>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29635669-9B5A-4145-9800-5E4631619C17}" type="datetimeFigureOut">
              <a:rPr lang="ru-RU"/>
              <a:pPr>
                <a:defRPr/>
              </a:pPr>
              <a:t>03.04.2018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8638501-D98B-4036-B85E-CB1B8EE52B7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7D6D1CF-FD96-4F4A-857F-F98A5E3321DB}" type="datetimeFigureOut">
              <a:rPr lang="ru-RU"/>
              <a:pPr>
                <a:defRPr/>
              </a:pPr>
              <a:t>03.04.2018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B12555C-E5FA-4136-9A34-324AFCFB5D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2AC78C5-AA54-4DEA-9012-292C52979885}" type="datetimeFigureOut">
              <a:rPr lang="ru-RU"/>
              <a:pPr>
                <a:defRPr/>
              </a:pPr>
              <a:t>03.04.2018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7AC98C7-A93E-4FC8-A066-4C9055384F9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6AF7D9D-1F7D-41C1-9E06-25786F791068}" type="datetimeFigureOut">
              <a:rPr lang="ru-RU"/>
              <a:pPr>
                <a:defRPr/>
              </a:pPr>
              <a:t>03.04.2018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0284A3B-AF28-40CE-AE77-454BCE03DF2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4281F330-636A-420D-B323-44ECCC88CE3F}" type="datetimeFigureOut">
              <a:rPr lang="ru-RU"/>
              <a:pPr>
                <a:defRPr/>
              </a:pPr>
              <a:t>03.04.2018</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68B0B82-0188-4EDD-A466-6F3B3DE7A4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E175B80-8A30-479E-B9B9-6E7FACE93A52}" type="datetimeFigureOut">
              <a:rPr lang="ru-RU"/>
              <a:pPr>
                <a:defRPr/>
              </a:pPr>
              <a:t>03.04.2018</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51FBDAA-D928-4C6B-A3E9-97E156EB364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33C2278B-E68E-47C3-8217-0A2972E84BE4}" type="datetimeFigureOut">
              <a:rPr lang="ru-RU"/>
              <a:pPr>
                <a:defRPr/>
              </a:pPr>
              <a:t>03.04.2018</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4662DE2-5F4E-4D81-96FC-62A66610567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3086A16-F267-4C74-9DFB-1691EBF2AB9D}" type="datetimeFigureOut">
              <a:rPr lang="ru-RU"/>
              <a:pPr>
                <a:defRPr/>
              </a:pPr>
              <a:t>03.04.2018</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0723921-2CA7-4C77-BA67-236C31C764E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FCEC078-E825-42D1-B887-3E475DF0BB61}" type="datetimeFigureOut">
              <a:rPr lang="ru-RU"/>
              <a:pPr>
                <a:defRPr/>
              </a:pPr>
              <a:t>03.04.2018</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FE4A11C-466A-424C-BD28-211F3E8680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F63A2E8-54ED-46B1-A190-A90C9491B3CF}" type="datetimeFigureOut">
              <a:rPr lang="ru-RU"/>
              <a:pPr>
                <a:defRPr/>
              </a:pPr>
              <a:t>03.04.2018</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0D8E375-D65B-44DB-9655-2AA3D2CE6AB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D825D4B-8188-4DBA-84C7-74E714AFA389}" type="datetimeFigureOut">
              <a:rPr lang="ru-RU"/>
              <a:pPr>
                <a:defRPr/>
              </a:pPr>
              <a:t>03.04.2018</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82089F4-B896-4E9F-8967-DE02FC37E4F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442DC464-EDAC-4BDA-9028-136A591A5803}" type="datetimeFigureOut">
              <a:rPr lang="ru-RU"/>
              <a:pPr>
                <a:defRPr/>
              </a:pPr>
              <a:t>03.04.2018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E9ACF66B-AF94-4FE1-BEFF-40C021687E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14612" y="1371600"/>
            <a:ext cx="5937018" cy="2700342"/>
          </a:xfrm>
        </p:spPr>
        <p:txBody>
          <a:bodyPr>
            <a:noAutofit/>
          </a:bodyPr>
          <a:lstStyle/>
          <a:p>
            <a:pPr eaLnBrk="1" fontAlgn="auto" hangingPunct="1">
              <a:spcAft>
                <a:spcPts val="0"/>
              </a:spcAft>
              <a:defRPr/>
            </a:pPr>
            <a:r>
              <a:rPr lang="ru-RU" sz="5400" dirty="0" smtClean="0">
                <a:solidFill>
                  <a:schemeClr val="tx2">
                    <a:lumMod val="50000"/>
                  </a:schemeClr>
                </a:solidFill>
              </a:rPr>
              <a:t>   </a:t>
            </a:r>
            <a:r>
              <a:rPr lang="ru-RU" sz="5400" dirty="0" smtClean="0">
                <a:solidFill>
                  <a:schemeClr val="tx1"/>
                </a:solidFill>
              </a:rPr>
              <a:t>ТАЛАЛАЕВ</a:t>
            </a:r>
            <a:br>
              <a:rPr lang="ru-RU" sz="5400" dirty="0" smtClean="0">
                <a:solidFill>
                  <a:schemeClr val="tx1"/>
                </a:solidFill>
              </a:rPr>
            </a:br>
            <a:r>
              <a:rPr lang="ru-RU" sz="5400" dirty="0" smtClean="0">
                <a:solidFill>
                  <a:schemeClr val="tx1"/>
                </a:solidFill>
              </a:rPr>
              <a:t>   АЛЕКСЕЙ</a:t>
            </a:r>
            <a:br>
              <a:rPr lang="ru-RU" sz="5400" dirty="0" smtClean="0">
                <a:solidFill>
                  <a:schemeClr val="tx1"/>
                </a:solidFill>
              </a:rPr>
            </a:br>
            <a:r>
              <a:rPr lang="ru-RU" sz="5400" dirty="0" smtClean="0">
                <a:solidFill>
                  <a:schemeClr val="tx1"/>
                </a:solidFill>
              </a:rPr>
              <a:t>     КИРИЛЛОВИЧ</a:t>
            </a:r>
            <a:r>
              <a:rPr lang="ru-RU" sz="5400" dirty="0" smtClean="0">
                <a:solidFill>
                  <a:schemeClr val="tx2">
                    <a:lumMod val="50000"/>
                  </a:schemeClr>
                </a:solidFill>
              </a:rPr>
              <a:t/>
            </a:r>
            <a:br>
              <a:rPr lang="ru-RU" sz="5400" dirty="0" smtClean="0">
                <a:solidFill>
                  <a:schemeClr val="tx2">
                    <a:lumMod val="50000"/>
                  </a:schemeClr>
                </a:solidFill>
              </a:rPr>
            </a:br>
            <a:r>
              <a:rPr lang="ru-RU" sz="5400" dirty="0" smtClean="0">
                <a:solidFill>
                  <a:schemeClr val="tx2">
                    <a:lumMod val="50000"/>
                  </a:schemeClr>
                </a:solidFill>
              </a:rPr>
              <a:t>    </a:t>
            </a:r>
            <a:r>
              <a:rPr lang="ru-RU" sz="3200" dirty="0" smtClean="0">
                <a:solidFill>
                  <a:schemeClr val="tx2">
                    <a:lumMod val="50000"/>
                  </a:schemeClr>
                </a:solidFill>
              </a:rPr>
              <a:t>(</a:t>
            </a:r>
            <a:r>
              <a:rPr lang="ru-RU" sz="3200" dirty="0" smtClean="0">
                <a:solidFill>
                  <a:schemeClr val="tx1"/>
                </a:solidFill>
              </a:rPr>
              <a:t>28.03.1937 - 09.12.2014)</a:t>
            </a:r>
            <a:br>
              <a:rPr lang="ru-RU" sz="3200" dirty="0" smtClean="0">
                <a:solidFill>
                  <a:schemeClr val="tx1"/>
                </a:solidFill>
              </a:rPr>
            </a:br>
            <a:endParaRPr lang="ru-RU" sz="3200" dirty="0">
              <a:solidFill>
                <a:schemeClr val="tx1"/>
              </a:solidFill>
            </a:endParaRPr>
          </a:p>
        </p:txBody>
      </p:sp>
      <p:sp>
        <p:nvSpPr>
          <p:cNvPr id="15362" name="Подзаголовок 2"/>
          <p:cNvSpPr>
            <a:spLocks noGrp="1"/>
          </p:cNvSpPr>
          <p:nvPr>
            <p:ph type="subTitle" idx="1"/>
          </p:nvPr>
        </p:nvSpPr>
        <p:spPr>
          <a:xfrm>
            <a:off x="3286125" y="4000500"/>
            <a:ext cx="5572125" cy="2571750"/>
          </a:xfrm>
        </p:spPr>
        <p:txBody>
          <a:bodyPr/>
          <a:lstStyle/>
          <a:p>
            <a:pPr eaLnBrk="1" hangingPunct="1"/>
            <a:r>
              <a:rPr lang="ru-RU" sz="2400" smtClean="0">
                <a:latin typeface="Times New Roman" pitchFamily="18" charset="0"/>
                <a:cs typeface="Times New Roman" pitchFamily="18" charset="0"/>
              </a:rPr>
              <a:t>доктор технических наук, профессор, академик Академии инженерных наук им. А.М. Прохорова, Академии Естествознания, Петровской Академии наук и искусств, Академии проблем качества</a:t>
            </a:r>
            <a:endParaRPr lang="ru-RU" sz="2400" smtClean="0"/>
          </a:p>
        </p:txBody>
      </p:sp>
      <p:pic>
        <p:nvPicPr>
          <p:cNvPr id="15363" name="Picture 2" descr="Талалаев Алексей Кириллович - Директор ФГУП Научно-исследовательский институт репрографии"/>
          <p:cNvPicPr>
            <a:picLocks noChangeAspect="1" noChangeArrowheads="1"/>
          </p:cNvPicPr>
          <p:nvPr/>
        </p:nvPicPr>
        <p:blipFill>
          <a:blip r:embed="rId3"/>
          <a:srcRect/>
          <a:stretch>
            <a:fillRect/>
          </a:stretch>
        </p:blipFill>
        <p:spPr bwMode="auto">
          <a:xfrm>
            <a:off x="357188" y="357188"/>
            <a:ext cx="2928937" cy="44275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Z:\Библиотека\ОТДЕЛЫ\АГЛ\ТАЛАЛАЕВ А.К\основы методов планирования эксперимента.jpg"/>
          <p:cNvPicPr>
            <a:picLocks noChangeAspect="1" noChangeArrowheads="1"/>
          </p:cNvPicPr>
          <p:nvPr/>
        </p:nvPicPr>
        <p:blipFill>
          <a:blip r:embed="rId3"/>
          <a:srcRect/>
          <a:stretch>
            <a:fillRect/>
          </a:stretch>
        </p:blipFill>
        <p:spPr bwMode="auto">
          <a:xfrm>
            <a:off x="428625" y="357188"/>
            <a:ext cx="2130425" cy="3121025"/>
          </a:xfrm>
          <a:prstGeom prst="rect">
            <a:avLst/>
          </a:prstGeom>
          <a:noFill/>
          <a:ln w="9525">
            <a:noFill/>
            <a:miter lim="800000"/>
            <a:headEnd/>
            <a:tailEnd/>
          </a:ln>
        </p:spPr>
      </p:pic>
      <p:sp>
        <p:nvSpPr>
          <p:cNvPr id="30722" name="Прямоугольник 4"/>
          <p:cNvSpPr>
            <a:spLocks noChangeArrowheads="1"/>
          </p:cNvSpPr>
          <p:nvPr/>
        </p:nvSpPr>
        <p:spPr bwMode="auto">
          <a:xfrm>
            <a:off x="2928938" y="500063"/>
            <a:ext cx="5786437" cy="2184400"/>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Проскуряков, Н. Е. Основы методов планирования эксперимента : учеб. пособие / Н. Е. Проскуряков, С. И. Ходов; под ред. А. К. Талалаева. - Тула, 2014. - 64 с.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Рассматриваются основные понятия по методам планирования эксперимента и оптимизации технологических процессов.</a:t>
            </a:r>
            <a:endParaRPr lang="ru-RU" sz="2000">
              <a:latin typeface="Times New Roman" pitchFamily="18" charset="0"/>
              <a:cs typeface="Times New Roman" pitchFamily="18" charset="0"/>
            </a:endParaRPr>
          </a:p>
        </p:txBody>
      </p:sp>
      <p:pic>
        <p:nvPicPr>
          <p:cNvPr id="30723" name="Picture 5" descr="Z:\Библиотека\ОТДЕЛЫ\АГЛ\ТАЛАЛАЕВ А.К\основы светотехники и полиграфических процессов.jpg"/>
          <p:cNvPicPr>
            <a:picLocks noChangeAspect="1" noChangeArrowheads="1"/>
          </p:cNvPicPr>
          <p:nvPr/>
        </p:nvPicPr>
        <p:blipFill>
          <a:blip r:embed="rId4"/>
          <a:srcRect/>
          <a:stretch>
            <a:fillRect/>
          </a:stretch>
        </p:blipFill>
        <p:spPr bwMode="auto">
          <a:xfrm>
            <a:off x="6500813" y="3500438"/>
            <a:ext cx="2163762" cy="3121025"/>
          </a:xfrm>
          <a:prstGeom prst="rect">
            <a:avLst/>
          </a:prstGeom>
          <a:noFill/>
          <a:ln w="9525">
            <a:noFill/>
            <a:miter lim="800000"/>
            <a:headEnd/>
            <a:tailEnd/>
          </a:ln>
        </p:spPr>
      </p:pic>
      <p:sp>
        <p:nvSpPr>
          <p:cNvPr id="30724" name="Rectangle 6"/>
          <p:cNvSpPr>
            <a:spLocks noChangeArrowheads="1"/>
          </p:cNvSpPr>
          <p:nvPr/>
        </p:nvSpPr>
        <p:spPr bwMode="auto">
          <a:xfrm>
            <a:off x="357188" y="3857625"/>
            <a:ext cx="5786437" cy="2770188"/>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Проскуряков, Н. Е. </a:t>
            </a:r>
            <a:r>
              <a:rPr lang="ru-RU" sz="2000">
                <a:solidFill>
                  <a:srgbClr val="000000"/>
                </a:solidFill>
                <a:latin typeface="Times New Roman" pitchFamily="18" charset="0"/>
                <a:cs typeface="Times New Roman" pitchFamily="18" charset="0"/>
              </a:rPr>
              <a:t>Основы светотехники и полиграфических процессов : учеб. пособие / Н. Е. Проскуряков, О. В. Кузовлева, О. В. Пантюхин; под ред. А. К. Талалаева. - 2-е изд., перераб. и доп. – Тула, 2014. - 180 с.</a:t>
            </a:r>
          </a:p>
          <a:p>
            <a:pPr algn="just"/>
            <a:r>
              <a:rPr lang="ru-RU" sz="2000">
                <a:solidFill>
                  <a:srgbClr val="000000"/>
                </a:solidFill>
                <a:latin typeface="Times New Roman" pitchFamily="18" charset="0"/>
                <a:cs typeface="Times New Roman" pitchFamily="18" charset="0"/>
              </a:rPr>
              <a:t>      </a:t>
            </a:r>
            <a:r>
              <a:rPr lang="ru-RU">
                <a:solidFill>
                  <a:srgbClr val="000000"/>
                </a:solidFill>
                <a:latin typeface="Times New Roman" pitchFamily="18" charset="0"/>
                <a:cs typeface="Times New Roman" pitchFamily="18" charset="0"/>
              </a:rPr>
              <a:t>Рассматривается производство печатной и этикеточной продукции, приводится информация по различным технологиям и способам печати и областям их применения.</a:t>
            </a:r>
            <a:endParaRPr lang="ru-RU" sz="200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928688" y="357188"/>
            <a:ext cx="7500937" cy="461962"/>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ИЗБРАННЫЕ СТАТЬИ ИЗ СБОРНИКОВ ТРУДОВ</a:t>
            </a:r>
          </a:p>
        </p:txBody>
      </p:sp>
      <p:pic>
        <p:nvPicPr>
          <p:cNvPr id="32770" name="Picture 2" descr="Z:\Библиотека\ОТДЕЛЫ\АГЛ\ТАЛАЛАЕВ А.К\вестник тулгу АПИР 14.jpg"/>
          <p:cNvPicPr>
            <a:picLocks noChangeAspect="1" noChangeArrowheads="1"/>
          </p:cNvPicPr>
          <p:nvPr/>
        </p:nvPicPr>
        <p:blipFill>
          <a:blip r:embed="rId3"/>
          <a:srcRect/>
          <a:stretch>
            <a:fillRect/>
          </a:stretch>
        </p:blipFill>
        <p:spPr bwMode="auto">
          <a:xfrm>
            <a:off x="500063" y="1143000"/>
            <a:ext cx="2189162" cy="3121025"/>
          </a:xfrm>
          <a:prstGeom prst="rect">
            <a:avLst/>
          </a:prstGeom>
          <a:noFill/>
          <a:ln w="9525">
            <a:noFill/>
            <a:miter lim="800000"/>
            <a:headEnd/>
            <a:tailEnd/>
          </a:ln>
        </p:spPr>
      </p:pic>
      <p:sp>
        <p:nvSpPr>
          <p:cNvPr id="32771" name="Прямоугольник 3"/>
          <p:cNvSpPr>
            <a:spLocks noChangeArrowheads="1"/>
          </p:cNvSpPr>
          <p:nvPr/>
        </p:nvSpPr>
        <p:spPr bwMode="auto">
          <a:xfrm>
            <a:off x="3143250" y="1214438"/>
            <a:ext cx="5572125" cy="2246312"/>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Современные технологии обработки и хранения информационных ресурсов / А. К. Талалаев, Н.</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Е. Проскуряков // Вестник Тульского государственного университета. Автоматизация: проблемы, идеи, решения (АПИР-14).</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 Тула, 2009.</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 Ч. 2.</a:t>
            </a:r>
            <a:r>
              <a:rPr lang="en-US" sz="2000">
                <a:latin typeface="Times New Roman" pitchFamily="18" charset="0"/>
                <a:cs typeface="Times New Roman" pitchFamily="18" charset="0"/>
              </a:rPr>
              <a:t> - </a:t>
            </a:r>
            <a:r>
              <a:rPr lang="ru-RU" sz="2000">
                <a:latin typeface="Times New Roman" pitchFamily="18" charset="0"/>
                <a:cs typeface="Times New Roman" pitchFamily="18" charset="0"/>
              </a:rPr>
              <a:t>С. 202-206.</a:t>
            </a:r>
          </a:p>
        </p:txBody>
      </p:sp>
      <p:pic>
        <p:nvPicPr>
          <p:cNvPr id="32772" name="Picture 3" descr="Z:\Библиотека\ОТДЕЛЫ\АГЛ\ТАЛАЛАЕВ А.К\изв. тулгу сер.актуальные вопросы механики 2004  т. 1  вып. 1.jpg"/>
          <p:cNvPicPr>
            <a:picLocks noChangeAspect="1" noChangeArrowheads="1"/>
          </p:cNvPicPr>
          <p:nvPr/>
        </p:nvPicPr>
        <p:blipFill>
          <a:blip r:embed="rId4"/>
          <a:srcRect/>
          <a:stretch>
            <a:fillRect/>
          </a:stretch>
        </p:blipFill>
        <p:spPr bwMode="auto">
          <a:xfrm>
            <a:off x="6357938" y="3643313"/>
            <a:ext cx="2341562" cy="3078162"/>
          </a:xfrm>
          <a:prstGeom prst="rect">
            <a:avLst/>
          </a:prstGeom>
          <a:noFill/>
          <a:ln w="9525">
            <a:noFill/>
            <a:miter lim="800000"/>
            <a:headEnd/>
            <a:tailEnd/>
          </a:ln>
        </p:spPr>
      </p:pic>
      <p:sp>
        <p:nvSpPr>
          <p:cNvPr id="32773" name="Rectangle 4"/>
          <p:cNvSpPr>
            <a:spLocks noChangeArrowheads="1"/>
          </p:cNvSpPr>
          <p:nvPr/>
        </p:nvSpPr>
        <p:spPr bwMode="auto">
          <a:xfrm>
            <a:off x="357188" y="4714875"/>
            <a:ext cx="5572125" cy="1631950"/>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Киреева, А. Е. </a:t>
            </a:r>
            <a:r>
              <a:rPr lang="ru-RU" sz="2000">
                <a:solidFill>
                  <a:srgbClr val="000000"/>
                </a:solidFill>
                <a:latin typeface="Times New Roman" pitchFamily="18" charset="0"/>
                <a:cs typeface="Times New Roman" pitchFamily="18" charset="0"/>
              </a:rPr>
              <a:t>Оценка эффективности индуктора для обжима / А. Е. Киреева [и др.] // Известия Тульского государственного университета. Серия : Актуальные вопросы механики. - Тула, 2004. - Т. 1, вып.1. - C.77-81. </a:t>
            </a:r>
            <a:endParaRPr lang="ru-RU"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Z:\Библиотека\ОТДЕЛЫ\АГЛ\ТАЛАЛАЕВ А.К\изв. тулгу сер.проблемы спец. машиностр. 2004  вып. 7  ч. 2.jpg"/>
          <p:cNvPicPr>
            <a:picLocks noChangeAspect="1" noChangeArrowheads="1"/>
          </p:cNvPicPr>
          <p:nvPr/>
        </p:nvPicPr>
        <p:blipFill>
          <a:blip r:embed="rId2"/>
          <a:srcRect/>
          <a:stretch>
            <a:fillRect/>
          </a:stretch>
        </p:blipFill>
        <p:spPr bwMode="auto">
          <a:xfrm>
            <a:off x="500063" y="357188"/>
            <a:ext cx="2259012" cy="3121025"/>
          </a:xfrm>
          <a:prstGeom prst="rect">
            <a:avLst/>
          </a:prstGeom>
          <a:noFill/>
          <a:ln w="9525">
            <a:noFill/>
            <a:miter lim="800000"/>
            <a:headEnd/>
            <a:tailEnd/>
          </a:ln>
        </p:spPr>
      </p:pic>
      <p:sp>
        <p:nvSpPr>
          <p:cNvPr id="34818" name="Прямоугольник 2"/>
          <p:cNvSpPr>
            <a:spLocks noChangeArrowheads="1"/>
          </p:cNvSpPr>
          <p:nvPr/>
        </p:nvSpPr>
        <p:spPr bwMode="auto">
          <a:xfrm>
            <a:off x="3286125" y="428625"/>
            <a:ext cx="5429250" cy="193833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Создание страхового информационного фонда на микрофильмах / А. К. Талалаев // Известия Тульского государственного университета. Серия: Проблемы специального машиностроения. - Тула, 2004. - Вып.7, ч. 2. - С. 310-317.</a:t>
            </a:r>
          </a:p>
        </p:txBody>
      </p:sp>
      <p:pic>
        <p:nvPicPr>
          <p:cNvPr id="34819" name="Picture 3" descr="Z:\Библиотека\ОТДЕЛЫ\АГЛ\ТАЛАЛАЕВ А.К\изв. тулгу сер.проблемы спец. машиностр. 2005  вып. 8.jpg"/>
          <p:cNvPicPr>
            <a:picLocks noChangeAspect="1" noChangeArrowheads="1"/>
          </p:cNvPicPr>
          <p:nvPr/>
        </p:nvPicPr>
        <p:blipFill>
          <a:blip r:embed="rId3"/>
          <a:srcRect/>
          <a:stretch>
            <a:fillRect/>
          </a:stretch>
        </p:blipFill>
        <p:spPr bwMode="auto">
          <a:xfrm>
            <a:off x="6500813" y="3571875"/>
            <a:ext cx="2182812" cy="3121025"/>
          </a:xfrm>
          <a:prstGeom prst="rect">
            <a:avLst/>
          </a:prstGeom>
          <a:noFill/>
          <a:ln w="9525">
            <a:noFill/>
            <a:miter lim="800000"/>
            <a:headEnd/>
            <a:tailEnd/>
          </a:ln>
        </p:spPr>
      </p:pic>
      <p:sp>
        <p:nvSpPr>
          <p:cNvPr id="34820" name="Прямоугольник 4"/>
          <p:cNvSpPr>
            <a:spLocks noChangeArrowheads="1"/>
          </p:cNvSpPr>
          <p:nvPr/>
        </p:nvSpPr>
        <p:spPr bwMode="auto">
          <a:xfrm>
            <a:off x="500063" y="4214813"/>
            <a:ext cx="5572125" cy="1938337"/>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Муравлев, С. Н. Моделирование отказов при доступе к микрофильмированной информации / С. Н. Муравлев, А. К. Талалаев // Известия Тульского государственного университета. Серия : Проблемы специального машиностроения. - Тула, 2005. - Вып. 8. - C. 349-352.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Z:\Библиотека\ОТДЕЛЫ\АГЛ\ТАЛАЛАЕВ А.К\изв. тулгу сер. проблемы спец. машиностр. 2006 вып. 9 ч. 2.jpg"/>
          <p:cNvPicPr>
            <a:picLocks noChangeAspect="1" noChangeArrowheads="1"/>
          </p:cNvPicPr>
          <p:nvPr/>
        </p:nvPicPr>
        <p:blipFill>
          <a:blip r:embed="rId2"/>
          <a:srcRect/>
          <a:stretch>
            <a:fillRect/>
          </a:stretch>
        </p:blipFill>
        <p:spPr bwMode="auto">
          <a:xfrm>
            <a:off x="500063" y="357188"/>
            <a:ext cx="2193925" cy="3121025"/>
          </a:xfrm>
          <a:prstGeom prst="rect">
            <a:avLst/>
          </a:prstGeom>
          <a:noFill/>
          <a:ln w="9525">
            <a:noFill/>
            <a:miter lim="800000"/>
            <a:headEnd/>
            <a:tailEnd/>
          </a:ln>
        </p:spPr>
      </p:pic>
      <p:sp>
        <p:nvSpPr>
          <p:cNvPr id="35842" name="Rectangle 3"/>
          <p:cNvSpPr>
            <a:spLocks noChangeArrowheads="1"/>
          </p:cNvSpPr>
          <p:nvPr/>
        </p:nvSpPr>
        <p:spPr bwMode="auto">
          <a:xfrm>
            <a:off x="3214688" y="500063"/>
            <a:ext cx="5500687" cy="2246312"/>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Талалаев, А. К. </a:t>
            </a:r>
            <a:r>
              <a:rPr lang="ru-RU" sz="2000">
                <a:solidFill>
                  <a:srgbClr val="000000"/>
                </a:solidFill>
                <a:latin typeface="Times New Roman" pitchFamily="18" charset="0"/>
                <a:cs typeface="Times New Roman" pitchFamily="18" charset="0"/>
              </a:rPr>
              <a:t>Аппаратно-программный комплекс гибридного микрофильмирования цветных документов / А. К. Талалаев, В. В. Котов // Известия Тульского государственного университета. Серия : Проблемы специального машиностроения. - Тула, 2006. - Вып. 9, ч. 2. - С. 242-246.</a:t>
            </a:r>
            <a:endParaRPr lang="ru-RU" sz="2000">
              <a:latin typeface="Times New Roman" pitchFamily="18" charset="0"/>
              <a:cs typeface="Times New Roman" pitchFamily="18" charset="0"/>
            </a:endParaRPr>
          </a:p>
        </p:txBody>
      </p:sp>
      <p:pic>
        <p:nvPicPr>
          <p:cNvPr id="35843" name="Picture 4" descr="Z:\Библиотека\ОТДЕЛЫ\АГЛ\ТАЛАЛАЕВ А.К\изв. тулгу сер. технические науки 2009 вып. 1.jpg"/>
          <p:cNvPicPr>
            <a:picLocks noChangeAspect="1" noChangeArrowheads="1"/>
          </p:cNvPicPr>
          <p:nvPr/>
        </p:nvPicPr>
        <p:blipFill>
          <a:blip r:embed="rId3"/>
          <a:srcRect/>
          <a:stretch>
            <a:fillRect/>
          </a:stretch>
        </p:blipFill>
        <p:spPr bwMode="auto">
          <a:xfrm>
            <a:off x="6357938" y="3357563"/>
            <a:ext cx="2341562" cy="3121025"/>
          </a:xfrm>
          <a:prstGeom prst="rect">
            <a:avLst/>
          </a:prstGeom>
          <a:noFill/>
          <a:ln w="9525">
            <a:noFill/>
            <a:miter lim="800000"/>
            <a:headEnd/>
            <a:tailEnd/>
          </a:ln>
        </p:spPr>
      </p:pic>
      <p:sp>
        <p:nvSpPr>
          <p:cNvPr id="35844" name="Rectangle 5"/>
          <p:cNvSpPr>
            <a:spLocks noChangeArrowheads="1"/>
          </p:cNvSpPr>
          <p:nvPr/>
        </p:nvSpPr>
        <p:spPr bwMode="auto">
          <a:xfrm>
            <a:off x="500063" y="3786188"/>
            <a:ext cx="5643562" cy="2554287"/>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Талалаев, А. К. </a:t>
            </a:r>
            <a:r>
              <a:rPr lang="ru-RU" sz="2000">
                <a:solidFill>
                  <a:srgbClr val="000000"/>
                </a:solidFill>
                <a:latin typeface="Times New Roman" pitchFamily="18" charset="0"/>
                <a:cs typeface="Times New Roman" pitchFamily="18" charset="0"/>
              </a:rPr>
              <a:t>К вопросу об организации защиты информации при длительном хранении документации с использованием интегрированных (гибридных) технологий / А. К. Талалаев, О. В. Чечуга // Известия Тульского государственного университета. Серия : Технические науки. – Тула, 2009. - Вып. 1, ч. 2. - С. 136-140.</a:t>
            </a:r>
            <a:endParaRPr lang="ru-RU" sz="20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Z:\Библиотека\ОТДЕЛЫ\АГЛ\ТАЛАЛАЕВ А.К\изв. тулгу сер. технические науки 2010 вып. 2  ч. 2.jpg"/>
          <p:cNvPicPr>
            <a:picLocks noChangeAspect="1" noChangeArrowheads="1"/>
          </p:cNvPicPr>
          <p:nvPr/>
        </p:nvPicPr>
        <p:blipFill>
          <a:blip r:embed="rId2"/>
          <a:srcRect/>
          <a:stretch>
            <a:fillRect/>
          </a:stretch>
        </p:blipFill>
        <p:spPr bwMode="auto">
          <a:xfrm>
            <a:off x="6786563" y="642938"/>
            <a:ext cx="1857375" cy="2616200"/>
          </a:xfrm>
          <a:prstGeom prst="rect">
            <a:avLst/>
          </a:prstGeom>
          <a:noFill/>
          <a:ln w="9525">
            <a:noFill/>
            <a:miter lim="800000"/>
            <a:headEnd/>
            <a:tailEnd/>
          </a:ln>
        </p:spPr>
      </p:pic>
      <p:sp>
        <p:nvSpPr>
          <p:cNvPr id="36866" name="Прямоугольник 7"/>
          <p:cNvSpPr>
            <a:spLocks noChangeArrowheads="1"/>
          </p:cNvSpPr>
          <p:nvPr/>
        </p:nvSpPr>
        <p:spPr bwMode="auto">
          <a:xfrm>
            <a:off x="357188" y="500063"/>
            <a:ext cx="6072187" cy="3970337"/>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Талалаев, А. К. Принципы построения системы защиты информации с обеспечением долговременного хранения документации / А. К. Талалаев, О. В. Чечуга, О. В. Долбиков // Известия Тульского государственного университета. Серия :  Технические науки. - Тула, 2010. - Вып. 2, ч. 2. - С. 185-195.</a:t>
            </a:r>
          </a:p>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Талалаев, А. К. Разработка способа ускоренных испытаний качества и сохраняемости микрофильмов / А. К. Талалаев, Р. Г. Панфилов // Известия Тульского государственного университета. Серия : Технические науки. - Тула, 2010. - Вып. 4, ч. 1. - С. 22-30.</a:t>
            </a: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p:txBody>
      </p:sp>
      <p:sp>
        <p:nvSpPr>
          <p:cNvPr id="36867" name="Прямоугольник 8"/>
          <p:cNvSpPr>
            <a:spLocks noChangeArrowheads="1"/>
          </p:cNvSpPr>
          <p:nvPr/>
        </p:nvSpPr>
        <p:spPr bwMode="auto">
          <a:xfrm>
            <a:off x="357188" y="4071938"/>
            <a:ext cx="7929562" cy="2586037"/>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Ремнев, К. С. Вытяжка с утонением стенки анизотропного упрочняющего материала / К. С. Ремнев, Фам Дык Тхиен, А. К. Талалаев // Известия Тульского государственного университета. Серия :  Технические науки. - Тула, 2011. - Вып. 6, ч. 2. -  С. 192-201.</a:t>
            </a:r>
          </a:p>
          <a:p>
            <a:pPr algn="just"/>
            <a:endParaRPr lang="ru-RU">
              <a:latin typeface="Calibri" pitchFamily="34" charset="0"/>
            </a:endParaRP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3"/>
          <p:cNvSpPr>
            <a:spLocks noChangeArrowheads="1"/>
          </p:cNvSpPr>
          <p:nvPr/>
        </p:nvSpPr>
        <p:spPr bwMode="auto">
          <a:xfrm>
            <a:off x="428625" y="357188"/>
            <a:ext cx="8286750" cy="3692525"/>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Талалаев, А. К. Экспериментальное исследование параметров качества процессов изготовления микрофильмов без тиосульфата натрия / А. К. Талалаев, Р. Г. Панфилов // Известия Тульского государственного университета. Серия : Технические науки. - Тула, 2012. - Вып. 1. - С. 479-485.</a:t>
            </a:r>
          </a:p>
          <a:p>
            <a:endParaRPr lang="ru-RU">
              <a:latin typeface="Times New Roman" pitchFamily="18" charset="0"/>
              <a:cs typeface="Times New Roman" pitchFamily="18" charset="0"/>
            </a:endParaRPr>
          </a:p>
          <a:p>
            <a:r>
              <a:rPr lang="ru-RU">
                <a:latin typeface="Times New Roman" pitchFamily="18" charset="0"/>
                <a:cs typeface="Times New Roman" pitchFamily="18" charset="0"/>
              </a:rPr>
              <a:t>Технологический процесс изготовления полуторовых днищ / С. С. Яковлев [и др.] // Известия Тульского государственного университета. Серия :  Технические науки. - Тула, 2012. - Вып. 2. - С. 148-154. </a:t>
            </a:r>
          </a:p>
          <a:p>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a:p>
            <a:endParaRPr lang="ru-RU"/>
          </a:p>
        </p:txBody>
      </p:sp>
      <p:pic>
        <p:nvPicPr>
          <p:cNvPr id="37890" name="Picture 2" descr="Z:\Библиотека\ОТДЕЛЫ\АГЛ\ТАЛАЛАЕВ А.К\изв. тулгу сер. технические науки 2012  вып.8.jpg"/>
          <p:cNvPicPr>
            <a:picLocks noChangeAspect="1" noChangeArrowheads="1"/>
          </p:cNvPicPr>
          <p:nvPr/>
        </p:nvPicPr>
        <p:blipFill>
          <a:blip r:embed="rId2"/>
          <a:srcRect/>
          <a:stretch>
            <a:fillRect/>
          </a:stretch>
        </p:blipFill>
        <p:spPr bwMode="auto">
          <a:xfrm>
            <a:off x="428625" y="3143250"/>
            <a:ext cx="2090738" cy="3121025"/>
          </a:xfrm>
          <a:prstGeom prst="rect">
            <a:avLst/>
          </a:prstGeom>
          <a:noFill/>
          <a:ln w="9525">
            <a:noFill/>
            <a:miter lim="800000"/>
            <a:headEnd/>
            <a:tailEnd/>
          </a:ln>
        </p:spPr>
      </p:pic>
      <p:sp>
        <p:nvSpPr>
          <p:cNvPr id="37891" name="Rectangle 3"/>
          <p:cNvSpPr>
            <a:spLocks noChangeArrowheads="1"/>
          </p:cNvSpPr>
          <p:nvPr/>
        </p:nvSpPr>
        <p:spPr bwMode="auto">
          <a:xfrm>
            <a:off x="2786063" y="3357563"/>
            <a:ext cx="5857875" cy="1938337"/>
          </a:xfrm>
          <a:prstGeom prst="rect">
            <a:avLst/>
          </a:prstGeom>
          <a:noFill/>
          <a:ln w="9525">
            <a:noFill/>
            <a:miter lim="800000"/>
            <a:headEnd/>
            <a:tailEnd/>
          </a:ln>
        </p:spPr>
        <p:txBody>
          <a:bodyPr anchor="ctr">
            <a:spAutoFit/>
          </a:bodyPr>
          <a:lstStyle/>
          <a:p>
            <a:pPr algn="just"/>
            <a:r>
              <a:rPr lang="ru-RU" sz="2000">
                <a:solidFill>
                  <a:srgbClr val="000000"/>
                </a:solidFill>
                <a:latin typeface="Times New Roman" pitchFamily="18" charset="0"/>
                <a:cs typeface="Times New Roman" pitchFamily="18" charset="0"/>
              </a:rPr>
              <a:t>Яковлев, С. С. Термомеханические режимы деформирования элементов вафельного типа / С. С. Яковлев, А. К. Талалаев, А. Я. Соболев // Известия Тульского государственного университета. Серия : Технические науки. - Тула, 2012. - Вып. 8. - С. 155-160.</a:t>
            </a:r>
            <a:endParaRPr lang="ru-RU" sz="20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Z:\Библиотека\ОТДЕЛЫ\АГЛ\ТАЛАЛАЕВ А.К\изв. тулгу сер. технические науки 2013 вып. 1.jpg"/>
          <p:cNvPicPr>
            <a:picLocks noChangeAspect="1" noChangeArrowheads="1"/>
          </p:cNvPicPr>
          <p:nvPr/>
        </p:nvPicPr>
        <p:blipFill>
          <a:blip r:embed="rId2"/>
          <a:srcRect/>
          <a:stretch>
            <a:fillRect/>
          </a:stretch>
        </p:blipFill>
        <p:spPr bwMode="auto">
          <a:xfrm>
            <a:off x="6286500" y="428625"/>
            <a:ext cx="2216150" cy="3121025"/>
          </a:xfrm>
          <a:prstGeom prst="rect">
            <a:avLst/>
          </a:prstGeom>
          <a:noFill/>
          <a:ln w="9525">
            <a:noFill/>
            <a:miter lim="800000"/>
            <a:headEnd/>
            <a:tailEnd/>
          </a:ln>
        </p:spPr>
      </p:pic>
      <p:sp>
        <p:nvSpPr>
          <p:cNvPr id="38914" name="Прямоугольник 5"/>
          <p:cNvSpPr>
            <a:spLocks noChangeArrowheads="1"/>
          </p:cNvSpPr>
          <p:nvPr/>
        </p:nvSpPr>
        <p:spPr bwMode="auto">
          <a:xfrm>
            <a:off x="357188" y="857250"/>
            <a:ext cx="5643562" cy="2246313"/>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Платонов, В. И. Силовые режимы изотермического обратного выдавливания анизотропных трубных заготовок / В. И. Платонов, А. К. Талалаев, М. В. Ларина // Известия Тульского государственного университета. Серия : Технические науки. - Тула, 2013. - Вып. 1. - С. 84-89.</a:t>
            </a:r>
          </a:p>
        </p:txBody>
      </p:sp>
      <p:sp>
        <p:nvSpPr>
          <p:cNvPr id="38915" name="Прямоугольник 7"/>
          <p:cNvSpPr>
            <a:spLocks noChangeArrowheads="1"/>
          </p:cNvSpPr>
          <p:nvPr/>
        </p:nvSpPr>
        <p:spPr bwMode="auto">
          <a:xfrm>
            <a:off x="285750" y="3857625"/>
            <a:ext cx="8143875" cy="2862263"/>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Материаловедческие аспекты полиграфического производства / О. В. Кузовлева [и др.] // Известия Тульского государственного университета. Серия : Технические науки. - Тула, 2013. - Вып. 3. - С. 167-173.</a:t>
            </a:r>
          </a:p>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Неоднородность напряженного и деформированного состояний по толщине трубной заготовки при изотермическом обратном выдавливании / В. И. Платонов [и др.] // Известия Тульского государственного университета. Серия : Технические науки. - Тула, 2013. - Вып. 5. - С. 19-25. </a:t>
            </a: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285750" y="357188"/>
            <a:ext cx="8501063" cy="6462712"/>
          </a:xfrm>
          <a:prstGeom prst="rect">
            <a:avLst/>
          </a:prstGeom>
          <a:noFill/>
          <a:ln w="9525">
            <a:noFill/>
            <a:miter lim="800000"/>
            <a:headEnd/>
            <a:tailEnd/>
          </a:ln>
        </p:spPr>
        <p:txBody>
          <a:bodyPr anchor="ctr">
            <a:spAutoFit/>
          </a:bodyPr>
          <a:lstStyle/>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Расчет технологических параметров процессов электромагнитной штамповки плоских заготовок с использованием концентраторов / Н. Е. Проскуряков [и др.] // Известия Тульского государственного университета. Серия : Технические науки. - Тула, 2014. - Вып. 4. - С. 55-63.</a:t>
            </a:r>
          </a:p>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Основные принципы и технологии универсальной маркировки средств хранения в системе страхового фонда документации / Е. Е. Евсеев [и др.] // Известия Тульского государственного университета. Серия : Технические науки. - Тула, 2014. - Вып. 5. - С. 168-180. </a:t>
            </a:r>
          </a:p>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Панфилов, Г. В. Пример реализации смук при микрофильмировании. Технико-экономическое обоснование окончательного выбора корректируемых исходных составляющих погрешностей / Г. В. Панфилов, А. К. Талалаев, А. А. Лазарев // Известия Тульского государственного университета. Серия : Технические науки. - Тула, 2014. - Вып. 7. - С. 147-154.</a:t>
            </a:r>
          </a:p>
          <a:p>
            <a:pPr algn="just"/>
            <a:endParaRPr lang="ru-RU">
              <a:latin typeface="Times New Roman" pitchFamily="18" charset="0"/>
              <a:cs typeface="Times New Roman" pitchFamily="18" charset="0"/>
            </a:endParaRPr>
          </a:p>
          <a:p>
            <a:pPr algn="just"/>
            <a:r>
              <a:rPr lang="ru-RU">
                <a:latin typeface="Times New Roman" pitchFamily="18" charset="0"/>
                <a:cs typeface="Times New Roman" pitchFamily="18" charset="0"/>
              </a:rPr>
              <a:t>Евсеев, Е. Е. Система маркировки электронных носителей в страховом фонде документов / Е. Е. Евсеев [и др.] // Известия Тульского государственного университета. Серия : Технические науки. - Тула, 2014. - Вып. 11, ч. 2. - С. 406-411.</a:t>
            </a: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3286125" y="436563"/>
            <a:ext cx="5500688" cy="1616075"/>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Талалаев, А. К. Структура пространственного спектра изображений на микрофильме / А. К. Талалаев, А. П. Гаврилин, Е. В. Ларкин // XXIV научная сессия, посвященная Дню радио : сб. науч. ст. - Тула, 2006. - С. 98-101.</a:t>
            </a:r>
          </a:p>
        </p:txBody>
      </p:sp>
      <p:pic>
        <p:nvPicPr>
          <p:cNvPr id="40962" name="Picture 5" descr="Z:\Библиотека\ОТДЕЛЫ\АГЛ\ТАЛАЛАЕВ А.К\исследования в области пластичности и обр. мет. давл 1977.jpg"/>
          <p:cNvPicPr>
            <a:picLocks noChangeAspect="1" noChangeArrowheads="1"/>
          </p:cNvPicPr>
          <p:nvPr/>
        </p:nvPicPr>
        <p:blipFill>
          <a:blip r:embed="rId3">
            <a:lum bright="-10000" contrast="22000"/>
          </a:blip>
          <a:srcRect/>
          <a:stretch>
            <a:fillRect/>
          </a:stretch>
        </p:blipFill>
        <p:spPr bwMode="auto">
          <a:xfrm>
            <a:off x="6715125" y="3571875"/>
            <a:ext cx="2033588" cy="3121025"/>
          </a:xfrm>
          <a:prstGeom prst="rect">
            <a:avLst/>
          </a:prstGeom>
          <a:noFill/>
          <a:ln w="9525">
            <a:noFill/>
            <a:miter lim="800000"/>
            <a:headEnd/>
            <a:tailEnd/>
          </a:ln>
        </p:spPr>
      </p:pic>
      <p:sp>
        <p:nvSpPr>
          <p:cNvPr id="40963" name="Rectangle 6"/>
          <p:cNvSpPr>
            <a:spLocks noChangeArrowheads="1"/>
          </p:cNvSpPr>
          <p:nvPr/>
        </p:nvSpPr>
        <p:spPr bwMode="auto">
          <a:xfrm>
            <a:off x="571500" y="3929063"/>
            <a:ext cx="5786438" cy="1938337"/>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Коротков, В. А.</a:t>
            </a:r>
            <a:r>
              <a:rPr lang="ru-RU" sz="2000">
                <a:solidFill>
                  <a:srgbClr val="000000"/>
                </a:solidFill>
                <a:latin typeface="Times New Roman" pitchFamily="18" charset="0"/>
                <a:cs typeface="Times New Roman" pitchFamily="18" charset="0"/>
              </a:rPr>
              <a:t> Определение параметров магнитно-импульсной установки при обработке металлов / В. А. Коротков, Е. С. Маленичев, А. К. Талалаев // Исследования в области пластичности и обработки металлов давлением. – Тула, 1977. - C. 68-73.</a:t>
            </a:r>
            <a:endParaRPr lang="ru-RU" sz="2000">
              <a:latin typeface="Times New Roman" pitchFamily="18" charset="0"/>
              <a:cs typeface="Times New Roman" pitchFamily="18" charset="0"/>
            </a:endParaRPr>
          </a:p>
        </p:txBody>
      </p:sp>
      <p:pic>
        <p:nvPicPr>
          <p:cNvPr id="40964" name="Picture 2" descr="Z:\Библиотека\ОТДЕЛЫ\АГЛ\ТАЛАЛАЕВ А.К\XXIV научная сессия, посвященная дню радио 2006.jpg"/>
          <p:cNvPicPr>
            <a:picLocks noChangeAspect="1" noChangeArrowheads="1"/>
          </p:cNvPicPr>
          <p:nvPr/>
        </p:nvPicPr>
        <p:blipFill>
          <a:blip r:embed="rId4"/>
          <a:srcRect/>
          <a:stretch>
            <a:fillRect/>
          </a:stretch>
        </p:blipFill>
        <p:spPr bwMode="auto">
          <a:xfrm>
            <a:off x="642938" y="642938"/>
            <a:ext cx="2236787" cy="3121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Z:\Библиотека\ОТДЕЛЫ\АГЛ\ТАЛАЛАЕВ А.К\исследования в области пластичности и обр. мет. давл 1981.jpg"/>
          <p:cNvPicPr>
            <a:picLocks noChangeAspect="1" noChangeArrowheads="1"/>
          </p:cNvPicPr>
          <p:nvPr/>
        </p:nvPicPr>
        <p:blipFill>
          <a:blip r:embed="rId3"/>
          <a:srcRect/>
          <a:stretch>
            <a:fillRect/>
          </a:stretch>
        </p:blipFill>
        <p:spPr bwMode="auto">
          <a:xfrm>
            <a:off x="357188" y="214313"/>
            <a:ext cx="2127250" cy="3121025"/>
          </a:xfrm>
          <a:prstGeom prst="rect">
            <a:avLst/>
          </a:prstGeom>
          <a:noFill/>
          <a:ln w="9525">
            <a:noFill/>
            <a:miter lim="800000"/>
            <a:headEnd/>
            <a:tailEnd/>
          </a:ln>
        </p:spPr>
      </p:pic>
      <p:sp>
        <p:nvSpPr>
          <p:cNvPr id="43010" name="Прямоугольник 2"/>
          <p:cNvSpPr>
            <a:spLocks noChangeArrowheads="1"/>
          </p:cNvSpPr>
          <p:nvPr/>
        </p:nvSpPr>
        <p:spPr bwMode="auto">
          <a:xfrm>
            <a:off x="2928938" y="285750"/>
            <a:ext cx="5857875" cy="193833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Некоторые результаты экспериментального исследования качества сварки разнородных материалов давлением и импульсным магнитным полем / М. Н. Цыпина [и др.] // Исследования в области пластичности и обработки металлов давлением : сб. науч. тр. – Тула, 1981. - C. 90-95. </a:t>
            </a:r>
          </a:p>
        </p:txBody>
      </p:sp>
      <p:pic>
        <p:nvPicPr>
          <p:cNvPr id="43011" name="Picture 3" descr="Z:\Библиотека\ОТДЕЛЫ\АГЛ\ТАЛАЛАЕВ А.К\механика деформируемого твердого тела и обр. мет. давл. ч.jpg"/>
          <p:cNvPicPr>
            <a:picLocks noChangeAspect="1" noChangeArrowheads="1"/>
          </p:cNvPicPr>
          <p:nvPr/>
        </p:nvPicPr>
        <p:blipFill>
          <a:blip r:embed="rId4">
            <a:lum contrast="2000"/>
          </a:blip>
          <a:srcRect/>
          <a:stretch>
            <a:fillRect/>
          </a:stretch>
        </p:blipFill>
        <p:spPr bwMode="auto">
          <a:xfrm>
            <a:off x="6357938" y="3429000"/>
            <a:ext cx="2357437" cy="3214688"/>
          </a:xfrm>
          <a:prstGeom prst="rect">
            <a:avLst/>
          </a:prstGeom>
          <a:noFill/>
          <a:ln w="9525">
            <a:noFill/>
            <a:miter lim="800000"/>
            <a:headEnd/>
            <a:tailEnd/>
          </a:ln>
        </p:spPr>
      </p:pic>
      <p:sp>
        <p:nvSpPr>
          <p:cNvPr id="43012" name="Прямоугольник 5"/>
          <p:cNvSpPr>
            <a:spLocks noChangeArrowheads="1"/>
          </p:cNvSpPr>
          <p:nvPr/>
        </p:nvSpPr>
        <p:spPr bwMode="auto">
          <a:xfrm>
            <a:off x="428625" y="3786188"/>
            <a:ext cx="5500688" cy="22256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Проскуряков, Н. Е. Исследование режимов функционирования оборудования при магнитно- импульсной штамповке / Н. Е. Проскуряков, А. К. Талалаев, Р. С. Череватый // Механика деформируемого твердого тела и обработка металлов давлением : сб. науч. тр. – Тула. 2001. - Ч. 2. - С. 101-104.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357188" y="214313"/>
            <a:ext cx="8358187" cy="5822950"/>
          </a:xfrm>
          <a:prstGeom prst="rect">
            <a:avLst/>
          </a:prstGeom>
          <a:noFill/>
          <a:ln w="9525">
            <a:noFill/>
            <a:miter lim="800000"/>
            <a:headEnd/>
            <a:tailEnd/>
          </a:ln>
        </p:spPr>
        <p:txBody>
          <a:bodyPr>
            <a:spAutoFit/>
          </a:bodyPr>
          <a:lstStyle/>
          <a:p>
            <a:pPr algn="ctr"/>
            <a:r>
              <a:rPr lang="ru-RU" b="1">
                <a:latin typeface="Times New Roman" pitchFamily="18" charset="0"/>
                <a:cs typeface="Times New Roman" pitchFamily="18" charset="0"/>
              </a:rPr>
              <a:t>БИОГРАФИЯ</a:t>
            </a:r>
          </a:p>
          <a:p>
            <a:endParaRPr lang="ru-RU">
              <a:latin typeface="Calibri" pitchFamily="34" charset="0"/>
            </a:endParaRPr>
          </a:p>
          <a:p>
            <a:pPr algn="just"/>
            <a:r>
              <a:rPr lang="ru-RU" sz="2000">
                <a:latin typeface="Times New Roman" pitchFamily="18" charset="0"/>
                <a:cs typeface="Times New Roman" pitchFamily="18" charset="0"/>
              </a:rPr>
              <a:t>	Талалаев Алексей Кириллович (28.03.1937, с. Протасово, Тульская область).</a:t>
            </a:r>
            <a:endParaRPr lang="ru-RU" sz="2000">
              <a:solidFill>
                <a:srgbClr val="FF0000"/>
              </a:solidFill>
              <a:latin typeface="Times New Roman" pitchFamily="18" charset="0"/>
              <a:cs typeface="Times New Roman" pitchFamily="18" charset="0"/>
            </a:endParaRPr>
          </a:p>
          <a:p>
            <a:pPr algn="just"/>
            <a:r>
              <a:rPr lang="ru-RU" sz="2000">
                <a:latin typeface="Times New Roman" pitchFamily="18" charset="0"/>
                <a:cs typeface="Times New Roman" pitchFamily="18" charset="0"/>
              </a:rPr>
              <a:t>	 В 1954 г. окончил Дубенскую среднюю школу, в 1956 г. </a:t>
            </a:r>
            <a:r>
              <a:rPr lang="ru-RU"/>
              <a:t>–</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Тульский горный техникум. Трудовую деятельность начал десятником вентиляции шахты № 68 «Жданковская» комбината «Тулауголь». </a:t>
            </a:r>
          </a:p>
          <a:p>
            <a:pPr algn="just"/>
            <a:r>
              <a:rPr lang="ru-RU" sz="2000">
                <a:latin typeface="Times New Roman" pitchFamily="18" charset="0"/>
                <a:cs typeface="Times New Roman" pitchFamily="18" charset="0"/>
              </a:rPr>
              <a:t>	С 1960 по 1966 гг. </a:t>
            </a:r>
            <a:r>
              <a:rPr lang="ru-RU"/>
              <a:t>–</a:t>
            </a:r>
            <a:r>
              <a:rPr lang="ru-RU" sz="2000">
                <a:latin typeface="Times New Roman" pitchFamily="18" charset="0"/>
                <a:cs typeface="Times New Roman" pitchFamily="18" charset="0"/>
              </a:rPr>
              <a:t> электромонтер установок токов высокой частоты, инженер-конструктор Тульского комбайнового завода. </a:t>
            </a:r>
          </a:p>
          <a:p>
            <a:pPr algn="just"/>
            <a:r>
              <a:rPr lang="ru-RU" sz="2000">
                <a:latin typeface="Times New Roman" pitchFamily="18" charset="0"/>
                <a:cs typeface="Times New Roman" pitchFamily="18" charset="0"/>
              </a:rPr>
              <a:t>	В 1966 г. окончил Тульский политехнический институт. С 1966 по 1982 гг. </a:t>
            </a:r>
            <a:r>
              <a:rPr lang="ru-RU"/>
              <a:t>–</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ведущий инженер лаборатории холодной штамповки, начальник сектора лаборатории импульсных методов обработки металлов давлением, начальник отдела индукционного нагрева в Тульском научно-исследовательском технологическом институте (ТНИТИ). </a:t>
            </a:r>
          </a:p>
          <a:p>
            <a:pPr algn="just"/>
            <a:r>
              <a:rPr lang="ru-RU" sz="2000">
                <a:latin typeface="Times New Roman" pitchFamily="18" charset="0"/>
                <a:cs typeface="Times New Roman" pitchFamily="18" charset="0"/>
              </a:rPr>
              <a:t>	С 1982 по 1989 гг. – заместитель директора по научной работе Научно-исследовательского института репрографии в г. Тула. С 1989 по 2007 гг. – директор Федерального государственного унитарного предприятия Российской Федерации «Научно-исследовательский институт репрографии».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625" y="214313"/>
            <a:ext cx="8358188" cy="923925"/>
          </a:xfrm>
          <a:prstGeom prst="rect">
            <a:avLst/>
          </a:prstGeom>
          <a:noFill/>
          <a:ln w="9525">
            <a:noFill/>
            <a:miter lim="800000"/>
            <a:headEnd/>
            <a:tailEnd/>
          </a:ln>
        </p:spPr>
        <p:txBody>
          <a:bodyPr anchor="ctr">
            <a:spAutoFit/>
          </a:bodyPr>
          <a:lstStyle/>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a:p>
            <a:pPr algn="just"/>
            <a:endParaRPr lang="ru-RU">
              <a:latin typeface="Times New Roman" pitchFamily="18" charset="0"/>
              <a:cs typeface="Times New Roman" pitchFamily="18" charset="0"/>
            </a:endParaRPr>
          </a:p>
        </p:txBody>
      </p:sp>
      <p:pic>
        <p:nvPicPr>
          <p:cNvPr id="45058" name="Picture 4" descr="Z:\Библиотека\ОТДЕЛЫ\АГЛ\ТАЛАЛАЕВ А.К\работы по механике сплошных сред 1977.jpg"/>
          <p:cNvPicPr>
            <a:picLocks noChangeAspect="1" noChangeArrowheads="1"/>
          </p:cNvPicPr>
          <p:nvPr/>
        </p:nvPicPr>
        <p:blipFill>
          <a:blip r:embed="rId2"/>
          <a:srcRect/>
          <a:stretch>
            <a:fillRect/>
          </a:stretch>
        </p:blipFill>
        <p:spPr bwMode="auto">
          <a:xfrm>
            <a:off x="428625" y="714375"/>
            <a:ext cx="2200275" cy="3121025"/>
          </a:xfrm>
          <a:prstGeom prst="rect">
            <a:avLst/>
          </a:prstGeom>
          <a:noFill/>
          <a:ln w="9525">
            <a:noFill/>
            <a:miter lim="800000"/>
            <a:headEnd/>
            <a:tailEnd/>
          </a:ln>
        </p:spPr>
      </p:pic>
      <p:sp>
        <p:nvSpPr>
          <p:cNvPr id="45059" name="Прямоугольник 6"/>
          <p:cNvSpPr>
            <a:spLocks noChangeArrowheads="1"/>
          </p:cNvSpPr>
          <p:nvPr/>
        </p:nvSpPr>
        <p:spPr bwMode="auto">
          <a:xfrm>
            <a:off x="2928938" y="1071563"/>
            <a:ext cx="5715000" cy="16160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Динамика процесса раздачи трубчатой заготовки в магнитно-импульсном поле / А. К. Талалаев, Л. Л. Макарова // Работы по механике сплошных сред : сб. науч. ст. - Тула, 1977. -  C. 118-124.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1"/>
          <p:cNvSpPr>
            <a:spLocks noChangeArrowheads="1"/>
          </p:cNvSpPr>
          <p:nvPr/>
        </p:nvSpPr>
        <p:spPr bwMode="auto">
          <a:xfrm>
            <a:off x="357188" y="214313"/>
            <a:ext cx="8501062" cy="5940425"/>
          </a:xfrm>
          <a:prstGeom prst="rect">
            <a:avLst/>
          </a:prstGeom>
          <a:noFill/>
          <a:ln w="9525">
            <a:noFill/>
            <a:miter lim="800000"/>
            <a:headEnd/>
            <a:tailEnd/>
          </a:ln>
        </p:spPr>
        <p:txBody>
          <a:bodyPr>
            <a:spAutoFit/>
          </a:bodyPr>
          <a:lstStyle/>
          <a:p>
            <a:pPr algn="just"/>
            <a:r>
              <a:rPr lang="en-US">
                <a:latin typeface="Tw Cen MT" pitchFamily="34" charset="0"/>
              </a:rPr>
              <a:t> </a:t>
            </a:r>
            <a:r>
              <a:rPr lang="ru-RU">
                <a:latin typeface="Calibri" pitchFamily="34" charset="0"/>
              </a:rPr>
              <a:t>	 </a:t>
            </a:r>
            <a:r>
              <a:rPr lang="ru-RU" sz="2000">
                <a:latin typeface="Times New Roman" pitchFamily="18" charset="0"/>
              </a:rPr>
              <a:t>С</a:t>
            </a:r>
            <a:r>
              <a:rPr lang="en-US" sz="2000">
                <a:latin typeface="Times New Roman" pitchFamily="18" charset="0"/>
              </a:rPr>
              <a:t> </a:t>
            </a:r>
            <a:r>
              <a:rPr lang="ru-RU" sz="2000">
                <a:latin typeface="Times New Roman" pitchFamily="18" charset="0"/>
              </a:rPr>
              <a:t>1998 г. –</a:t>
            </a:r>
            <a:r>
              <a:rPr lang="ru-RU" sz="2000"/>
              <a:t> </a:t>
            </a:r>
            <a:r>
              <a:rPr lang="ru-RU" sz="2000">
                <a:latin typeface="Times New Roman" pitchFamily="18" charset="0"/>
              </a:rPr>
              <a:t>профессор кафедры механики пластического формоизменения по совместительству</a:t>
            </a:r>
            <a:r>
              <a:rPr lang="ru-RU" sz="2000"/>
              <a:t>. </a:t>
            </a:r>
            <a:r>
              <a:rPr lang="ru-RU" sz="2000">
                <a:latin typeface="Times New Roman" pitchFamily="18" charset="0"/>
                <a:cs typeface="Times New Roman" pitchFamily="18" charset="0"/>
              </a:rPr>
              <a:t>С 2003 по 2014 гг. возглавлял кафедру технологии полиграфического производства и защиты информации на технологическом факультете ТулГУ, базовым предприятием которой является ФГУП «НИИ репрографии». </a:t>
            </a:r>
            <a:endParaRPr lang="ru-RU" sz="2000">
              <a:latin typeface="Times New Roman" pitchFamily="18" charset="0"/>
            </a:endParaRPr>
          </a:p>
          <a:p>
            <a:pPr algn="just"/>
            <a:r>
              <a:rPr lang="ru-RU" sz="2000">
                <a:latin typeface="Times New Roman" pitchFamily="18" charset="0"/>
              </a:rPr>
              <a:t>	Ученым создано новое направление по производству высококачественных фотополимерных печатных форм для флексографической печати при изготовлении современной цветной упаковочной продукции различного назначения. Под его руководством завершено техническое перевооружение ФГУП РФ «НИИР». Главным достижением стало создание и введение в эксплуатацию уникальной комплексной лаборатории электронной репрографии, не имеющей аналогов в России и за рубежом. Результаты работы лаборатории в виду своей универсальности используются в России в интересах СФД, промышленности, науки, строительства и архитектуры, геодезии и картографии, медицины, банковско-финансовой сферы и т.д., а также в силовых ведомствах Российской Федерации. Эти результаты обеспечивают долговременную сохранность и оперативный доступ к важнейшей документации.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428625" y="750888"/>
            <a:ext cx="8286750" cy="5859462"/>
          </a:xfrm>
          <a:prstGeom prst="rect">
            <a:avLst/>
          </a:prstGeom>
          <a:noFill/>
          <a:ln w="9525">
            <a:noFill/>
            <a:miter lim="800000"/>
            <a:headEnd/>
            <a:tailEnd/>
          </a:ln>
        </p:spPr>
        <p:txBody>
          <a:bodyPr>
            <a:spAutoFit/>
          </a:bodyPr>
          <a:lstStyle/>
          <a:p>
            <a:pPr algn="just"/>
            <a:r>
              <a:rPr lang="ru-RU">
                <a:latin typeface="Times New Roman" pitchFamily="18" charset="0"/>
              </a:rPr>
              <a:t>	А. К. Талалаев - известный ученый в области магнитно-импульсной обработки металлов, в области использования токов высокой частоты для промышленного нагрева металлов под обработку давлением, термообработку, плавку, а также в области информационных систем с использованием репрографического оборудования и технологий.  </a:t>
            </a:r>
            <a:r>
              <a:rPr lang="ru-RU">
                <a:latin typeface="Times New Roman" pitchFamily="18" charset="0"/>
                <a:cs typeface="Times New Roman" pitchFamily="18" charset="0"/>
              </a:rPr>
              <a:t>Результаты его работы получили признание специалистов и научной общественности в России и за рубежом, реализованы в разработках при внедрении новых технологических процессов и промышленного оборудования. </a:t>
            </a:r>
          </a:p>
          <a:p>
            <a:pPr algn="just"/>
            <a:r>
              <a:rPr lang="ru-RU">
                <a:solidFill>
                  <a:schemeClr val="accent2"/>
                </a:solidFill>
                <a:latin typeface="Times New Roman" pitchFamily="18" charset="0"/>
                <a:cs typeface="Times New Roman" pitchFamily="18" charset="0"/>
              </a:rPr>
              <a:t>	</a:t>
            </a:r>
            <a:r>
              <a:rPr lang="ru-RU">
                <a:latin typeface="Times New Roman" pitchFamily="18" charset="0"/>
                <a:cs typeface="Times New Roman" pitchFamily="18" charset="0"/>
              </a:rPr>
              <a:t>А. К. Талалаев проводил большую общественную работу в Туле и области. Являлся президентом «Ассоциации научных и технических общественных объединений Тульской области им. С. И. Мосина», членом специализированного ученого совета по присуждению ученых степеней при Тульском государственном университете. </a:t>
            </a:r>
          </a:p>
          <a:p>
            <a:pPr algn="just"/>
            <a:r>
              <a:rPr lang="ru-RU">
                <a:latin typeface="Times New Roman" pitchFamily="18" charset="0"/>
                <a:cs typeface="Times New Roman" pitchFamily="18" charset="0"/>
              </a:rPr>
              <a:t>	За успехи в создании нового оборудования и технологий А. К. Талалаев в 1982</a:t>
            </a:r>
            <a:r>
              <a:rPr lang="ru-RU">
                <a:solidFill>
                  <a:srgbClr val="FF0000"/>
                </a:solidFill>
                <a:latin typeface="Times New Roman" pitchFamily="18" charset="0"/>
                <a:cs typeface="Times New Roman" pitchFamily="18" charset="0"/>
              </a:rPr>
              <a:t> </a:t>
            </a:r>
            <a:r>
              <a:rPr lang="ru-RU">
                <a:latin typeface="Times New Roman" pitchFamily="18" charset="0"/>
                <a:cs typeface="Times New Roman" pitchFamily="18" charset="0"/>
              </a:rPr>
              <a:t>году удостоен премии Совета Министров СССР. Награжден орденом  Трудового Красного Знамени, орденом Почета, одной серебряной и тремя бронзовыми медалями ВДНХ, знаками «Лучший изобретатель Министерства», «Изобретатель СССР», «Заслуженный изобретатель РФ»,  «Почетный машиностроитель». Лауреат</a:t>
            </a:r>
            <a:r>
              <a:rPr lang="en-US">
                <a:latin typeface="Times New Roman" pitchFamily="18" charset="0"/>
                <a:cs typeface="Times New Roman" pitchFamily="18" charset="0"/>
              </a:rPr>
              <a:t> </a:t>
            </a:r>
            <a:r>
              <a:rPr lang="ru-RU">
                <a:latin typeface="Times New Roman" pitchFamily="18" charset="0"/>
                <a:cs typeface="Times New Roman" pitchFamily="18" charset="0"/>
              </a:rPr>
              <a:t>международной награды «</a:t>
            </a:r>
            <a:r>
              <a:rPr lang="en-US">
                <a:latin typeface="Times New Roman" pitchFamily="18" charset="0"/>
                <a:cs typeface="Times New Roman" pitchFamily="18" charset="0"/>
              </a:rPr>
              <a:t>SACRED SOFIA»</a:t>
            </a:r>
            <a:r>
              <a:rPr lang="ru-RU">
                <a:latin typeface="Times New Roman" pitchFamily="18" charset="0"/>
                <a:cs typeface="Times New Roman" pitchFamily="18" charset="0"/>
              </a:rPr>
              <a:t> («Святая София») за личный вклад в возрождение духовности, развитие национальной культуры и науки. </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357188" y="285750"/>
            <a:ext cx="8429625" cy="255428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	В 2004 году А. К. Талалаев  включен в энциклопедию «Лучшие люди России» и награжден памятной</a:t>
            </a:r>
            <a:r>
              <a:rPr lang="en-US" sz="2000">
                <a:latin typeface="Times New Roman" pitchFamily="18" charset="0"/>
                <a:cs typeface="Times New Roman" pitchFamily="18" charset="0"/>
              </a:rPr>
              <a:t> </a:t>
            </a:r>
            <a:r>
              <a:rPr lang="ru-RU" sz="2000">
                <a:latin typeface="Times New Roman" pitchFamily="18" charset="0"/>
                <a:cs typeface="Times New Roman" pitchFamily="18" charset="0"/>
              </a:rPr>
              <a:t>медалью Участника Энциклопедии, что является высшей общественной наградой РФ.</a:t>
            </a:r>
          </a:p>
          <a:p>
            <a:pPr algn="just"/>
            <a:r>
              <a:rPr lang="ru-RU" sz="2000">
                <a:latin typeface="Times New Roman" pitchFamily="18" charset="0"/>
                <a:cs typeface="Times New Roman" pitchFamily="18" charset="0"/>
              </a:rPr>
              <a:t>	В 2005 году ему присвоено почетное звание «Лучший инженер года». В 2010 году награжден медалью А. Нобеля. Лауреат премии им. С. И. Мосина. </a:t>
            </a:r>
          </a:p>
          <a:p>
            <a:pPr algn="just"/>
            <a:r>
              <a:rPr lang="ru-RU" sz="2000">
                <a:latin typeface="Times New Roman" pitchFamily="18" charset="0"/>
                <a:cs typeface="Times New Roman" pitchFamily="18" charset="0"/>
              </a:rPr>
              <a:t>	А. К. Талалаевым издано 5 монографий, опубликовано более</a:t>
            </a:r>
            <a:r>
              <a:rPr lang="ru-RU" sz="2000">
                <a:solidFill>
                  <a:srgbClr val="FF0000"/>
                </a:solidFill>
                <a:latin typeface="Times New Roman" pitchFamily="18" charset="0"/>
                <a:cs typeface="Times New Roman" pitchFamily="18" charset="0"/>
              </a:rPr>
              <a:t> </a:t>
            </a:r>
            <a:r>
              <a:rPr lang="ru-RU" sz="2000">
                <a:latin typeface="Times New Roman" pitchFamily="18" charset="0"/>
                <a:cs typeface="Times New Roman" pitchFamily="18" charset="0"/>
              </a:rPr>
              <a:t>100 статей, получено</a:t>
            </a:r>
            <a:r>
              <a:rPr lang="ru-RU" sz="2000">
                <a:solidFill>
                  <a:srgbClr val="FF0000"/>
                </a:solidFill>
                <a:latin typeface="Times New Roman" pitchFamily="18" charset="0"/>
                <a:cs typeface="Times New Roman" pitchFamily="18" charset="0"/>
              </a:rPr>
              <a:t> </a:t>
            </a:r>
            <a:r>
              <a:rPr lang="ru-RU" sz="2000">
                <a:latin typeface="Times New Roman" pitchFamily="18" charset="0"/>
                <a:cs typeface="Times New Roman" pitchFamily="18" charset="0"/>
              </a:rPr>
              <a:t>91</a:t>
            </a:r>
            <a:r>
              <a:rPr lang="ru-RU" sz="2000">
                <a:solidFill>
                  <a:srgbClr val="FF0000"/>
                </a:solidFill>
                <a:latin typeface="Times New Roman" pitchFamily="18" charset="0"/>
                <a:cs typeface="Times New Roman" pitchFamily="18" charset="0"/>
              </a:rPr>
              <a:t> </a:t>
            </a:r>
            <a:r>
              <a:rPr lang="ru-RU" sz="2000">
                <a:latin typeface="Times New Roman" pitchFamily="18" charset="0"/>
                <a:cs typeface="Times New Roman" pitchFamily="18" charset="0"/>
              </a:rPr>
              <a:t>авторское свидетельство, 6 патентов.</a:t>
            </a:r>
            <a:endParaRPr lang="ru-RU" sz="2000">
              <a:latin typeface="Calibri" pitchFamily="34" charset="0"/>
            </a:endParaRPr>
          </a:p>
        </p:txBody>
      </p:sp>
      <p:sp>
        <p:nvSpPr>
          <p:cNvPr id="21506" name="Прямоугольник 2"/>
          <p:cNvSpPr>
            <a:spLocks noChangeArrowheads="1"/>
          </p:cNvSpPr>
          <p:nvPr/>
        </p:nvSpPr>
        <p:spPr bwMode="auto">
          <a:xfrm>
            <a:off x="3500438" y="2857500"/>
            <a:ext cx="1319212" cy="461963"/>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КНИГИ</a:t>
            </a:r>
          </a:p>
        </p:txBody>
      </p:sp>
      <p:pic>
        <p:nvPicPr>
          <p:cNvPr id="21507" name="Picture 4" descr="Z:\Библиотека\ОТДЕЛЫ\АГЛ\ТАЛАЛАЕВ А.К\индукторы, применяемые для магнитно-импульсной обр. мет..jpg"/>
          <p:cNvPicPr>
            <a:picLocks noChangeAspect="1" noChangeArrowheads="1"/>
          </p:cNvPicPr>
          <p:nvPr/>
        </p:nvPicPr>
        <p:blipFill>
          <a:blip r:embed="rId3"/>
          <a:srcRect/>
          <a:stretch>
            <a:fillRect/>
          </a:stretch>
        </p:blipFill>
        <p:spPr bwMode="auto">
          <a:xfrm>
            <a:off x="357188" y="3357563"/>
            <a:ext cx="2157412" cy="3121025"/>
          </a:xfrm>
          <a:prstGeom prst="rect">
            <a:avLst/>
          </a:prstGeom>
          <a:noFill/>
          <a:ln w="9525">
            <a:noFill/>
            <a:miter lim="800000"/>
            <a:headEnd/>
            <a:tailEnd/>
          </a:ln>
        </p:spPr>
      </p:pic>
      <p:sp>
        <p:nvSpPr>
          <p:cNvPr id="21508" name="Rectangle 5"/>
          <p:cNvSpPr>
            <a:spLocks noChangeArrowheads="1"/>
          </p:cNvSpPr>
          <p:nvPr/>
        </p:nvSpPr>
        <p:spPr bwMode="auto">
          <a:xfrm>
            <a:off x="2857500" y="4071938"/>
            <a:ext cx="5786438" cy="2165350"/>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Кухарь, В. Д. Индукторы, применяемые для магнитно-импульсной обработке металлов : учеб. пособие / В. Д. Кухарь, А. К. Талалаев, А. Е. Киреева. - Тула,  2011. - 52 с.</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Рассматриваются важнейшие разделы, посвященные описанию индукторов, применяемых для магнитно-импульсной обработки металлов.</a:t>
            </a:r>
            <a:endParaRPr lang="ru-RU" sz="200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Z:\Библиотека\ОТДЕЛЫ\АГЛ\ТАЛАЛАЕВ А.К\магнитно-импульсная штамповка полых цилиндр.jpg"/>
          <p:cNvPicPr>
            <a:picLocks noChangeAspect="1" noChangeArrowheads="1"/>
          </p:cNvPicPr>
          <p:nvPr/>
        </p:nvPicPr>
        <p:blipFill>
          <a:blip r:embed="rId3"/>
          <a:srcRect/>
          <a:stretch>
            <a:fillRect/>
          </a:stretch>
        </p:blipFill>
        <p:spPr bwMode="auto">
          <a:xfrm>
            <a:off x="428625" y="428625"/>
            <a:ext cx="2152650" cy="3121025"/>
          </a:xfrm>
          <a:prstGeom prst="rect">
            <a:avLst/>
          </a:prstGeom>
          <a:noFill/>
          <a:ln w="9525">
            <a:noFill/>
            <a:miter lim="800000"/>
            <a:headEnd/>
            <a:tailEnd/>
          </a:ln>
        </p:spPr>
      </p:pic>
      <p:sp>
        <p:nvSpPr>
          <p:cNvPr id="23554" name="Прямоугольник 3"/>
          <p:cNvSpPr>
            <a:spLocks noChangeArrowheads="1"/>
          </p:cNvSpPr>
          <p:nvPr/>
        </p:nvSpPr>
        <p:spPr bwMode="auto">
          <a:xfrm>
            <a:off x="3071813" y="571500"/>
            <a:ext cx="5643562" cy="1585913"/>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Магнитно-импульсная штамповка полых цилиндрических заготовок / А. К. Талалаев [и др.]. - Тула : Репроникс Лтд., 1998. - 240 с.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В книге рассмотрены основные понятия и возможности магнитно-импульсной штамповки.</a:t>
            </a:r>
            <a:endParaRPr lang="ru-RU" sz="2000">
              <a:latin typeface="Times New Roman" pitchFamily="18" charset="0"/>
              <a:cs typeface="Times New Roman" pitchFamily="18" charset="0"/>
            </a:endParaRPr>
          </a:p>
        </p:txBody>
      </p:sp>
      <p:pic>
        <p:nvPicPr>
          <p:cNvPr id="23555" name="Picture 3" descr="Z:\Библиотека\ОТДЕЛЫ\АГЛ\ТАЛАЛАЕВ А.К\математическое моделирование электромеханических процессов.jpg"/>
          <p:cNvPicPr>
            <a:picLocks noChangeAspect="1" noChangeArrowheads="1"/>
          </p:cNvPicPr>
          <p:nvPr/>
        </p:nvPicPr>
        <p:blipFill>
          <a:blip r:embed="rId4"/>
          <a:srcRect/>
          <a:stretch>
            <a:fillRect/>
          </a:stretch>
        </p:blipFill>
        <p:spPr bwMode="auto">
          <a:xfrm>
            <a:off x="6572250" y="3500438"/>
            <a:ext cx="2157413" cy="3121025"/>
          </a:xfrm>
          <a:prstGeom prst="rect">
            <a:avLst/>
          </a:prstGeom>
          <a:noFill/>
          <a:ln w="9525">
            <a:noFill/>
            <a:miter lim="800000"/>
            <a:headEnd/>
            <a:tailEnd/>
          </a:ln>
        </p:spPr>
      </p:pic>
      <p:sp>
        <p:nvSpPr>
          <p:cNvPr id="23556" name="Прямоугольник 5"/>
          <p:cNvSpPr>
            <a:spLocks noChangeArrowheads="1"/>
          </p:cNvSpPr>
          <p:nvPr/>
        </p:nvSpPr>
        <p:spPr bwMode="auto">
          <a:xfrm>
            <a:off x="285750" y="4143375"/>
            <a:ext cx="6143625" cy="218598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Математическое моделирование электромеханических процессов в индукторе для магнитно-импульсной обработки металлов / А. К. Талалаев [и др.]. - Тула, 2004. - 188 c.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В книге приводятся результаты экспериментальных и теоретических исследований индукторов и индукторных систем для магнитно-импульсной обработки металлов.</a:t>
            </a:r>
            <a:endParaRPr lang="ru-RU" sz="200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Z:\Библиотека\ОТДЕЛЫ\АГЛ\ТАЛАЛАЕВ А.К\организация и технология защиты инф. 2014.jpg"/>
          <p:cNvPicPr>
            <a:picLocks noChangeAspect="1" noChangeArrowheads="1"/>
          </p:cNvPicPr>
          <p:nvPr/>
        </p:nvPicPr>
        <p:blipFill>
          <a:blip r:embed="rId2"/>
          <a:srcRect/>
          <a:stretch>
            <a:fillRect/>
          </a:stretch>
        </p:blipFill>
        <p:spPr bwMode="auto">
          <a:xfrm>
            <a:off x="500063" y="285750"/>
            <a:ext cx="2209800" cy="3121025"/>
          </a:xfrm>
          <a:prstGeom prst="rect">
            <a:avLst/>
          </a:prstGeom>
          <a:noFill/>
          <a:ln w="9525">
            <a:noFill/>
            <a:miter lim="800000"/>
            <a:headEnd/>
            <a:tailEnd/>
          </a:ln>
        </p:spPr>
      </p:pic>
      <p:sp>
        <p:nvSpPr>
          <p:cNvPr id="25602" name="Прямоугольник 2"/>
          <p:cNvSpPr>
            <a:spLocks noChangeArrowheads="1"/>
          </p:cNvSpPr>
          <p:nvPr/>
        </p:nvSpPr>
        <p:spPr bwMode="auto">
          <a:xfrm>
            <a:off x="3143250" y="428625"/>
            <a:ext cx="5572125" cy="2774950"/>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Организация и технология защиты информации : руководство по выполнению выпускной квалификационной (дипломной) работы : учеб. пособие для вузов / В. А. Курский [и др.]. - Тула, 2014. - 197 с.</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В пособии приведены рекомендации и конкретные методики выполнения аналитического и проектного разделов применительно к типовым направлениям выпускных работ.</a:t>
            </a:r>
            <a:r>
              <a:rPr lang="ru-RU" sz="2000">
                <a:latin typeface="Times New Roman" pitchFamily="18" charset="0"/>
                <a:cs typeface="Times New Roman" pitchFamily="18" charset="0"/>
              </a:rPr>
              <a:t> </a:t>
            </a:r>
          </a:p>
        </p:txBody>
      </p:sp>
      <p:pic>
        <p:nvPicPr>
          <p:cNvPr id="25603" name="Picture 3" descr="Z:\Библиотека\ОТДЕЛЫ\АГЛ\ТАЛАЛАЕВ А.К\диалоги о репрографии.jpg"/>
          <p:cNvPicPr>
            <a:picLocks noChangeAspect="1" noChangeArrowheads="1"/>
          </p:cNvPicPr>
          <p:nvPr/>
        </p:nvPicPr>
        <p:blipFill>
          <a:blip r:embed="rId3"/>
          <a:srcRect/>
          <a:stretch>
            <a:fillRect/>
          </a:stretch>
        </p:blipFill>
        <p:spPr bwMode="auto">
          <a:xfrm>
            <a:off x="6429375" y="3571875"/>
            <a:ext cx="2225675" cy="3121025"/>
          </a:xfrm>
          <a:prstGeom prst="rect">
            <a:avLst/>
          </a:prstGeom>
          <a:noFill/>
          <a:ln w="9525">
            <a:noFill/>
            <a:miter lim="800000"/>
            <a:headEnd/>
            <a:tailEnd/>
          </a:ln>
        </p:spPr>
      </p:pic>
      <p:sp>
        <p:nvSpPr>
          <p:cNvPr id="25604" name="Прямоугольник 4"/>
          <p:cNvSpPr>
            <a:spLocks noChangeArrowheads="1"/>
          </p:cNvSpPr>
          <p:nvPr/>
        </p:nvSpPr>
        <p:spPr bwMode="auto">
          <a:xfrm>
            <a:off x="500063" y="4214813"/>
            <a:ext cx="5572125" cy="1570037"/>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Диалоги о репрографии / А. К. Талалаев. - Тула : Пересвет, 2001. - 111 с.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В книге рассказано о зарождении и развитии репрографии в Туле, о сотрудниках, делающих прорыв в молодой науке.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Z:\Библиотека\ОТДЕЛЫ\АГЛ\ТАЛАЛАЕВ А.К\инженерно-техническая защита.jpg"/>
          <p:cNvPicPr>
            <a:picLocks noChangeAspect="1" noChangeArrowheads="1"/>
          </p:cNvPicPr>
          <p:nvPr/>
        </p:nvPicPr>
        <p:blipFill>
          <a:blip r:embed="rId3"/>
          <a:srcRect/>
          <a:stretch>
            <a:fillRect/>
          </a:stretch>
        </p:blipFill>
        <p:spPr bwMode="auto">
          <a:xfrm>
            <a:off x="6643688" y="3500438"/>
            <a:ext cx="2160587" cy="3121025"/>
          </a:xfrm>
          <a:prstGeom prst="rect">
            <a:avLst/>
          </a:prstGeom>
          <a:noFill/>
          <a:ln w="9525">
            <a:noFill/>
            <a:miter lim="800000"/>
            <a:headEnd/>
            <a:tailEnd/>
          </a:ln>
        </p:spPr>
      </p:pic>
      <p:sp>
        <p:nvSpPr>
          <p:cNvPr id="26626" name="Прямоугольник 2"/>
          <p:cNvSpPr>
            <a:spLocks noChangeArrowheads="1"/>
          </p:cNvSpPr>
          <p:nvPr/>
        </p:nvSpPr>
        <p:spPr bwMode="auto">
          <a:xfrm>
            <a:off x="500063" y="3857625"/>
            <a:ext cx="5643562" cy="243998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Инженерно-техническая защита информации : учеб.-метод. пособие / А. К. Талалаев, Н. Е. Проскуряков, В. А. Селищев. - Тула, 2009. - 206 с.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Рассматриваются технические аспекты проблемы защиты информации, с одной стороны как средства и аппаратуры для добывания сведений, а с другой – технические способы и методы защиты информации.</a:t>
            </a:r>
            <a:endParaRPr lang="ru-RU" sz="2000">
              <a:latin typeface="Times New Roman" pitchFamily="18" charset="0"/>
              <a:cs typeface="Times New Roman" pitchFamily="18" charset="0"/>
            </a:endParaRPr>
          </a:p>
        </p:txBody>
      </p:sp>
      <p:pic>
        <p:nvPicPr>
          <p:cNvPr id="26627" name="Picture 3" descr="Z:\Библиотека\ОТДЕЛЫ\АГЛ\ТАЛАЛАЕВ А.К\индукторы и установки для магнитно-импульсной.jpg"/>
          <p:cNvPicPr>
            <a:picLocks noChangeAspect="1" noChangeArrowheads="1"/>
          </p:cNvPicPr>
          <p:nvPr/>
        </p:nvPicPr>
        <p:blipFill>
          <a:blip r:embed="rId4"/>
          <a:srcRect/>
          <a:stretch>
            <a:fillRect/>
          </a:stretch>
        </p:blipFill>
        <p:spPr bwMode="auto">
          <a:xfrm>
            <a:off x="500063" y="214313"/>
            <a:ext cx="2289175" cy="3121025"/>
          </a:xfrm>
          <a:prstGeom prst="rect">
            <a:avLst/>
          </a:prstGeom>
          <a:noFill/>
          <a:ln w="9525">
            <a:noFill/>
            <a:miter lim="800000"/>
            <a:headEnd/>
            <a:tailEnd/>
          </a:ln>
        </p:spPr>
      </p:pic>
      <p:sp>
        <p:nvSpPr>
          <p:cNvPr id="26628" name="Прямоугольник 5"/>
          <p:cNvSpPr>
            <a:spLocks noChangeArrowheads="1"/>
          </p:cNvSpPr>
          <p:nvPr/>
        </p:nvSpPr>
        <p:spPr bwMode="auto">
          <a:xfrm>
            <a:off x="3214688" y="428625"/>
            <a:ext cx="5500687" cy="3046413"/>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Индукторы и установки для магнитно-импульсной обработки металлов / А. К. Талалаев. -  М. : Изд-во НТЦ «Информтехника», 1992. - 144 с.</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В книге систематизирован опыт работы автора по разработке, исследованию и эксплуатации в промышленных условиях индукторов и индукторных систем для магнитно-импульсной обработки металлов.</a:t>
            </a:r>
            <a:r>
              <a:rPr lang="ru-RU" sz="2000">
                <a:latin typeface="Times New Roman" pitchFamily="18" charset="0"/>
                <a:cs typeface="Times New Roman" pitchFamily="18" charset="0"/>
              </a:rPr>
              <a:t> </a:t>
            </a:r>
          </a:p>
          <a:p>
            <a:endParaRPr lang="ru-RU">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Z:\Библиотека\ОТДЕЛЫ\АГЛ\ТАЛАЛАЕВ А.К\инженерно- техническая защита инф. 2014.jpg"/>
          <p:cNvPicPr>
            <a:picLocks noChangeAspect="1" noChangeArrowheads="1"/>
          </p:cNvPicPr>
          <p:nvPr/>
        </p:nvPicPr>
        <p:blipFill>
          <a:blip r:embed="rId3"/>
          <a:srcRect/>
          <a:stretch>
            <a:fillRect/>
          </a:stretch>
        </p:blipFill>
        <p:spPr bwMode="auto">
          <a:xfrm>
            <a:off x="428625" y="214313"/>
            <a:ext cx="2008188" cy="2857500"/>
          </a:xfrm>
          <a:prstGeom prst="rect">
            <a:avLst/>
          </a:prstGeom>
          <a:noFill/>
          <a:ln w="9525">
            <a:noFill/>
            <a:miter lim="800000"/>
            <a:headEnd/>
            <a:tailEnd/>
          </a:ln>
        </p:spPr>
      </p:pic>
      <p:sp>
        <p:nvSpPr>
          <p:cNvPr id="28674" name="Прямоугольник 4"/>
          <p:cNvSpPr>
            <a:spLocks noChangeArrowheads="1"/>
          </p:cNvSpPr>
          <p:nvPr/>
        </p:nvSpPr>
        <p:spPr bwMode="auto">
          <a:xfrm>
            <a:off x="2714625" y="357188"/>
            <a:ext cx="6072188" cy="2492375"/>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Талалаев, А. К. Инженерно-техническая защита информации : учеб. пособие / А. К. Талалаев, Н. Е. Проскуряков, В. А. Селищев; под ред. А. К. Талалаева. - Тула,  2014. - 207 с. </a:t>
            </a:r>
          </a:p>
          <a:p>
            <a:pPr algn="just"/>
            <a:r>
              <a:rPr lang="ru-RU" sz="2000">
                <a:latin typeface="Times New Roman" pitchFamily="18" charset="0"/>
                <a:cs typeface="Times New Roman" pitchFamily="18" charset="0"/>
              </a:rPr>
              <a:t>     </a:t>
            </a:r>
            <a:r>
              <a:rPr lang="ru-RU">
                <a:latin typeface="Times New Roman" pitchFamily="18" charset="0"/>
                <a:cs typeface="Times New Roman" pitchFamily="18" charset="0"/>
              </a:rPr>
              <a:t>Рассматриваются основные способы и принципы работы средств добывания и инженерно-технической защиты информации.</a:t>
            </a:r>
            <a:endParaRPr lang="ru-RU" sz="2000">
              <a:latin typeface="Times New Roman" pitchFamily="18" charset="0"/>
              <a:cs typeface="Times New Roman" pitchFamily="18" charset="0"/>
            </a:endParaRPr>
          </a:p>
          <a:p>
            <a:pPr algn="ctr"/>
            <a:endParaRPr lang="ru-RU" sz="2000">
              <a:latin typeface="Times New Roman" pitchFamily="18" charset="0"/>
              <a:cs typeface="Times New Roman" pitchFamily="18" charset="0"/>
            </a:endParaRPr>
          </a:p>
        </p:txBody>
      </p:sp>
      <p:pic>
        <p:nvPicPr>
          <p:cNvPr id="28675" name="Picture 4" descr="Z:\Библиотека\ОТДЕЛЫ\АГЛ\ТАЛАЛАЕВ А.К\моделирование и верстка.jpg"/>
          <p:cNvPicPr>
            <a:picLocks noChangeAspect="1" noChangeArrowheads="1"/>
          </p:cNvPicPr>
          <p:nvPr/>
        </p:nvPicPr>
        <p:blipFill>
          <a:blip r:embed="rId4"/>
          <a:srcRect/>
          <a:stretch>
            <a:fillRect/>
          </a:stretch>
        </p:blipFill>
        <p:spPr bwMode="auto">
          <a:xfrm>
            <a:off x="6858000" y="3786188"/>
            <a:ext cx="1901825" cy="2835275"/>
          </a:xfrm>
          <a:prstGeom prst="rect">
            <a:avLst/>
          </a:prstGeom>
          <a:noFill/>
          <a:ln w="9525">
            <a:noFill/>
            <a:miter lim="800000"/>
            <a:headEnd/>
            <a:tailEnd/>
          </a:ln>
        </p:spPr>
      </p:pic>
      <p:sp>
        <p:nvSpPr>
          <p:cNvPr id="28676" name="Rectangle 5"/>
          <p:cNvSpPr>
            <a:spLocks noChangeArrowheads="1"/>
          </p:cNvSpPr>
          <p:nvPr/>
        </p:nvSpPr>
        <p:spPr bwMode="auto">
          <a:xfrm>
            <a:off x="500063" y="4071938"/>
            <a:ext cx="5715000" cy="2154237"/>
          </a:xfrm>
          <a:prstGeom prst="rect">
            <a:avLst/>
          </a:prstGeom>
          <a:noFill/>
          <a:ln w="9525">
            <a:noFill/>
            <a:miter lim="800000"/>
            <a:headEnd/>
            <a:tailEnd/>
          </a:ln>
        </p:spPr>
        <p:txBody>
          <a:bodyPr anchor="ctr">
            <a:spAutoFit/>
          </a:bodyPr>
          <a:lstStyle/>
          <a:p>
            <a:pPr algn="just"/>
            <a:r>
              <a:rPr lang="ru-RU" sz="2000">
                <a:latin typeface="Times New Roman" pitchFamily="18" charset="0"/>
                <a:cs typeface="Times New Roman" pitchFamily="18" charset="0"/>
              </a:rPr>
              <a:t>Проскуряков, Н. Е. </a:t>
            </a:r>
            <a:r>
              <a:rPr lang="ru-RU" sz="2000">
                <a:solidFill>
                  <a:srgbClr val="000000"/>
                </a:solidFill>
                <a:latin typeface="Times New Roman" pitchFamily="18" charset="0"/>
                <a:cs typeface="Times New Roman" pitchFamily="18" charset="0"/>
              </a:rPr>
              <a:t>Макетирование и верстка : учеб. пособие / Н. Е. Проскуряков, С. И. Ходов; под ред. А. К. Талалаева. - Тула, 2014. - 64 с.</a:t>
            </a:r>
          </a:p>
          <a:p>
            <a:pPr algn="just"/>
            <a:r>
              <a:rPr lang="ru-RU" sz="2000">
                <a:solidFill>
                  <a:srgbClr val="000000"/>
                </a:solidFill>
                <a:latin typeface="Times New Roman" pitchFamily="18" charset="0"/>
                <a:cs typeface="Times New Roman" pitchFamily="18" charset="0"/>
              </a:rPr>
              <a:t>    </a:t>
            </a:r>
            <a:r>
              <a:rPr lang="ru-RU">
                <a:solidFill>
                  <a:srgbClr val="000000"/>
                </a:solidFill>
                <a:latin typeface="Times New Roman" pitchFamily="18" charset="0"/>
                <a:cs typeface="Times New Roman" pitchFamily="18" charset="0"/>
              </a:rPr>
              <a:t>В настоящем издании описывается допечатная подготовка изданий. Содержится краткая информация по различным технологиям и способам печати и областям их применения.</a:t>
            </a:r>
            <a:endParaRPr lang="ru-RU" sz="2000">
              <a:latin typeface="Times New Roman" pitchFamily="18" charset="0"/>
              <a:cs typeface="Times New Roman" pitchFamily="18" charset="0"/>
            </a:endParaRPr>
          </a:p>
        </p:txBody>
      </p:sp>
      <p:sp>
        <p:nvSpPr>
          <p:cNvPr id="28677" name="Прямоугольник 6"/>
          <p:cNvSpPr>
            <a:spLocks noChangeArrowheads="1"/>
          </p:cNvSpPr>
          <p:nvPr/>
        </p:nvSpPr>
        <p:spPr bwMode="auto">
          <a:xfrm>
            <a:off x="1643063" y="3286125"/>
            <a:ext cx="5543550" cy="461963"/>
          </a:xfrm>
          <a:prstGeom prst="rect">
            <a:avLst/>
          </a:prstGeom>
          <a:noFill/>
          <a:ln w="9525">
            <a:noFill/>
            <a:miter lim="800000"/>
            <a:headEnd/>
            <a:tailEnd/>
          </a:ln>
        </p:spPr>
        <p:txBody>
          <a:bodyPr wrap="none">
            <a:spAutoFit/>
          </a:bodyPr>
          <a:lstStyle/>
          <a:p>
            <a:pPr algn="ctr"/>
            <a:r>
              <a:rPr lang="ru-RU" sz="2400" b="1">
                <a:latin typeface="Times New Roman" pitchFamily="18" charset="0"/>
                <a:cs typeface="Times New Roman" pitchFamily="18" charset="0"/>
              </a:rPr>
              <a:t>РЕДАКЦИОННАЯ ДЕЯТЕЛЬНОСТЬ</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243</TotalTime>
  <Words>1679</Words>
  <Application>WPS Presentation</Application>
  <PresentationFormat>On-screen Show (4:3)</PresentationFormat>
  <Paragraphs>90</Paragraphs>
  <Slides>20</Slides>
  <Notes>10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vt:i4>
      </vt:variant>
      <vt:variant>
        <vt:lpstr>Заголовки слайдов</vt:lpstr>
      </vt:variant>
      <vt:variant>
        <vt:i4>20</vt:i4>
      </vt:variant>
    </vt:vector>
  </HeadingPairs>
  <TitlesOfParts>
    <vt:vector size="28" baseType="lpstr">
      <vt:lpstr>Arial</vt:lpstr>
      <vt:lpstr>Calibri</vt:lpstr>
      <vt:lpstr>Wingdings 2</vt:lpstr>
      <vt:lpstr>Wingdings</vt:lpstr>
      <vt:lpstr>Wingdings 3</vt:lpstr>
      <vt:lpstr>Times New Roman</vt:lpstr>
      <vt:lpstr>Tw Cen MT</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TulGU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bi6io</dc:creator>
  <cp:lastModifiedBy>Тимофеева</cp:lastModifiedBy>
  <cp:revision>173</cp:revision>
  <dcterms:created xsi:type="dcterms:W3CDTF">2017-11-28T08:21:00Z</dcterms:created>
  <dcterms:modified xsi:type="dcterms:W3CDTF">2018-04-03T08:00:03Z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1049-10.2.0.5820</vt:lpwstr>
  </property>
</Properties>
</file>