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54E6A9-A10E-4909-9CBF-963872A20132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6DAFEA-8D5E-46C0-AA17-F1E7E6582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ruslan-neo.tsu.tula.ru/pwb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929718" cy="2571768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подарок от Института медиа, архитектуры и дизайна «Стрелка» </a:t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Научной библиотеки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Тульского государственного университета 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429264"/>
            <a:ext cx="3643338" cy="1252534"/>
          </a:xfrm>
        </p:spPr>
        <p:txBody>
          <a:bodyPr>
            <a:normAutofit fontScale="77500" lnSpcReduction="20000"/>
          </a:bodyPr>
          <a:lstStyle/>
          <a:p>
            <a:endParaRPr lang="ru-RU" sz="2600" dirty="0" smtClean="0"/>
          </a:p>
          <a:p>
            <a:r>
              <a:rPr lang="ru-RU" sz="2600" dirty="0" smtClean="0"/>
              <a:t>Научная библиотека </a:t>
            </a:r>
          </a:p>
          <a:p>
            <a:r>
              <a:rPr lang="ru-RU" sz="2600" dirty="0" smtClean="0"/>
              <a:t>Отдел комплектования и научной обработки литературы</a:t>
            </a:r>
          </a:p>
          <a:p>
            <a:endParaRPr lang="ru-RU" dirty="0"/>
          </a:p>
        </p:txBody>
      </p:sp>
      <p:pic>
        <p:nvPicPr>
          <p:cNvPr id="4" name="Рисунок 3" descr="тит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2214554"/>
            <a:ext cx="5025665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72560" cy="12033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/>
              <a:t>Урбан, Ф. Башня и коробка. Краткая история массового жилья = </a:t>
            </a:r>
            <a:r>
              <a:rPr lang="en-US" sz="1800" dirty="0"/>
              <a:t>Tower and Slab. Histories of Global Mass Housing / </a:t>
            </a:r>
            <a:r>
              <a:rPr lang="ru-RU" sz="1800" dirty="0"/>
              <a:t>Ф. Урбан ; пер. с англ. П. Фаворова, ред. </a:t>
            </a:r>
            <a:r>
              <a:rPr lang="ru-RU" sz="1800" dirty="0" smtClean="0"/>
              <a:t>     </a:t>
            </a:r>
            <a:br>
              <a:rPr lang="ru-RU" sz="1800" dirty="0" smtClean="0"/>
            </a:br>
            <a:r>
              <a:rPr lang="ru-RU" sz="1800" dirty="0" smtClean="0"/>
              <a:t>Н</a:t>
            </a:r>
            <a:r>
              <a:rPr lang="ru-RU" sz="1800" dirty="0"/>
              <a:t>. Стефанович. </a:t>
            </a:r>
            <a:r>
              <a:rPr lang="ru-RU" sz="1800" dirty="0" smtClean="0"/>
              <a:t> - Москва </a:t>
            </a:r>
            <a:r>
              <a:rPr lang="ru-RU" sz="1800" dirty="0"/>
              <a:t>: </a:t>
            </a:r>
            <a:r>
              <a:rPr lang="en-US" sz="1800" dirty="0"/>
              <a:t>Strelka Press, 2019</a:t>
            </a:r>
            <a:r>
              <a:rPr lang="en-US" sz="1800" dirty="0" smtClean="0"/>
              <a:t>.</a:t>
            </a:r>
            <a:r>
              <a:rPr lang="ru-RU" sz="1800" dirty="0" smtClean="0"/>
              <a:t> -</a:t>
            </a:r>
            <a:r>
              <a:rPr lang="en-US" sz="1800" dirty="0" smtClean="0"/>
              <a:t> </a:t>
            </a:r>
            <a:r>
              <a:rPr lang="en-US" sz="1800" dirty="0"/>
              <a:t>296 </a:t>
            </a:r>
            <a:r>
              <a:rPr lang="ru-RU" sz="1800" dirty="0"/>
              <a:t>с. : ил</a:t>
            </a:r>
            <a:r>
              <a:rPr lang="ru-RU" sz="1800" dirty="0" smtClean="0"/>
              <a:t>. - </a:t>
            </a:r>
            <a:r>
              <a:rPr lang="en-US" sz="1800" dirty="0"/>
              <a:t>ISBN 978-5-906264-92-3.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785926"/>
            <a:ext cx="4857752" cy="4857784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		</a:t>
            </a:r>
            <a:r>
              <a:rPr lang="ru-RU" sz="2000" dirty="0"/>
              <a:t> Идеи государства всеобщего благосостояния, бурная урбанизация и новые промышленные технологии стали фундаментом для самой масштабной </a:t>
            </a:r>
            <a:r>
              <a:rPr lang="ru-RU" sz="2000" dirty="0" smtClean="0"/>
              <a:t>постройки </a:t>
            </a:r>
            <a:r>
              <a:rPr lang="ru-RU" sz="2000" dirty="0"/>
              <a:t>в истории человечества: меньше чем за столетие массовое типовое жилье изменило ландшафт всей планеты и образ жизни большинства ее населения. Краткая история массового жилья, его архитектуры и идеологии — в книге профессора Школы искусств Глазго Флориана Урбана «Башня и коробка».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 descr="C:\Users\user\Desktop\новые книги\стройка\SCAN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978" y="1500174"/>
            <a:ext cx="3623148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910"/>
          </a:xfrm>
        </p:spPr>
        <p:txBody>
          <a:bodyPr>
            <a:normAutofit/>
          </a:bodyPr>
          <a:lstStyle/>
          <a:p>
            <a:pPr algn="just"/>
            <a:r>
              <a:rPr lang="ru-RU" sz="1400" dirty="0"/>
              <a:t>Эллард, К. Среда обитания. Как архитектура влияет на наше поведение и самочувствие = </a:t>
            </a:r>
            <a:r>
              <a:rPr lang="en-US" sz="1400" dirty="0"/>
              <a:t>Places of the Heart. The Psychogeography of Everyday Life / </a:t>
            </a:r>
            <a:r>
              <a:rPr lang="ru-RU" sz="1400" dirty="0"/>
              <a:t>К. Эллард ; пер</a:t>
            </a:r>
            <a:r>
              <a:rPr lang="ru-RU" sz="1400" dirty="0" smtClean="0"/>
              <a:t>. с </a:t>
            </a:r>
            <a:r>
              <a:rPr lang="ru-RU" sz="1400" dirty="0"/>
              <a:t>англ</a:t>
            </a:r>
            <a:r>
              <a:rPr lang="ru-RU" sz="1400" dirty="0" smtClean="0"/>
              <a:t>. Е</a:t>
            </a:r>
            <a:r>
              <a:rPr lang="ru-RU" sz="1400" dirty="0"/>
              <a:t>. Корюкиной, А. Васильевой, ред. Л. Любавина. </a:t>
            </a:r>
            <a:r>
              <a:rPr lang="ru-RU" sz="1400" dirty="0" smtClean="0"/>
              <a:t> - 3-е </a:t>
            </a:r>
            <a:r>
              <a:rPr lang="ru-RU" sz="1400" dirty="0"/>
              <a:t>изд</a:t>
            </a:r>
            <a:r>
              <a:rPr lang="ru-RU" sz="1400" dirty="0" smtClean="0"/>
              <a:t>. - </a:t>
            </a:r>
            <a:r>
              <a:rPr lang="ru-RU" sz="1400" dirty="0"/>
              <a:t>Москва : Альпина Паблишер, 2020. </a:t>
            </a:r>
            <a:r>
              <a:rPr lang="ru-RU" sz="1400" dirty="0" smtClean="0"/>
              <a:t>- 288 </a:t>
            </a:r>
            <a:r>
              <a:rPr lang="ru-RU" sz="1400" dirty="0"/>
              <a:t>с. </a:t>
            </a:r>
            <a:r>
              <a:rPr lang="ru-RU" sz="1400" dirty="0" smtClean="0"/>
              <a:t> - </a:t>
            </a:r>
            <a:r>
              <a:rPr lang="en-US" sz="1400" dirty="0" smtClean="0"/>
              <a:t>ISBN </a:t>
            </a:r>
            <a:r>
              <a:rPr lang="en-US" sz="1400" dirty="0"/>
              <a:t>978-5-9614-7018-5 (</a:t>
            </a:r>
            <a:r>
              <a:rPr lang="ru-RU" sz="1400" dirty="0"/>
              <a:t>рус.) (в пер.) . </a:t>
            </a:r>
            <a:r>
              <a:rPr lang="ru-RU" sz="1400" dirty="0" smtClean="0"/>
              <a:t>- </a:t>
            </a:r>
            <a:r>
              <a:rPr lang="en-US" sz="1400" dirty="0" smtClean="0"/>
              <a:t>ISBN </a:t>
            </a:r>
            <a:r>
              <a:rPr lang="en-US" sz="1400" dirty="0"/>
              <a:t>978-1-942658-00-9 (</a:t>
            </a:r>
            <a:r>
              <a:rPr lang="ru-RU" sz="1400" dirty="0"/>
              <a:t>англ.) 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928802"/>
            <a:ext cx="5000628" cy="4714908"/>
          </a:xfrm>
        </p:spPr>
        <p:txBody>
          <a:bodyPr>
            <a:normAutofit fontScale="85000" lnSpcReduction="10000"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		</a:t>
            </a:r>
            <a:r>
              <a:rPr lang="ru-RU" sz="2000" dirty="0"/>
              <a:t> Каким образом городская среда способствует развитию психических расстройств? Отчего вид ничем не примечательных скучных зданий вредит здоровью, а простые маленькие домики так притягивают нас? Хорошо ли жить в умном городе? Где лучше творить, а где работать до седьмого пота? Способны ли технологии изменить наши отношения с пространством? Опираясь на результаты множества экспериментов, на статистические данные и на собственные наблюдения, сделанные в ходе психогеографических исследований во всем мире, автор помогает по-новому взглянуть на привычные отношения людей с пространством и говорит о том, что надо сделать, чтобы наши жилища — не только дома, но и города — </a:t>
            </a:r>
            <a:r>
              <a:rPr lang="ru-RU" sz="2000" dirty="0" smtClean="0"/>
              <a:t>стали </a:t>
            </a:r>
            <a:r>
              <a:rPr lang="ru-RU" sz="2000" dirty="0"/>
              <a:t>лучше.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18" name="Picture 2" descr="C:\Users\user\Desktop\новые книги\стройка\SCA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9" y="1643050"/>
            <a:ext cx="3549656" cy="4839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2852"/>
            <a:ext cx="8858312" cy="989034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Садик-Хан, Д. Битва за города. Как изменить наши улицы. Революционные идеи в градостроительстве : пер. с англ. / Д. Садик-Хан, С. Соломонов</a:t>
            </a:r>
            <a:r>
              <a:rPr lang="ru-RU" sz="1600" dirty="0" smtClean="0"/>
              <a:t>. - </a:t>
            </a:r>
            <a:r>
              <a:rPr lang="ru-RU" sz="1600" dirty="0"/>
              <a:t>Москва : Олимп-Бизнес, 2020. </a:t>
            </a:r>
            <a:r>
              <a:rPr lang="ru-RU" sz="1600" dirty="0" smtClean="0"/>
              <a:t>- XIV</a:t>
            </a:r>
            <a:r>
              <a:rPr lang="ru-RU" sz="1600" dirty="0"/>
              <a:t>, 402 с. : ил., [16] л. цв. ил. </a:t>
            </a:r>
            <a:r>
              <a:rPr lang="ru-RU" sz="1600" dirty="0" smtClean="0"/>
              <a:t>- ISBN </a:t>
            </a:r>
            <a:r>
              <a:rPr lang="ru-RU" sz="1600" dirty="0"/>
              <a:t>978-5-9909050-4-7 (в пер.) 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71612"/>
            <a:ext cx="5072066" cy="5500702"/>
          </a:xfrm>
        </p:spPr>
        <p:txBody>
          <a:bodyPr>
            <a:normAutofit fontScale="55000" lnSpcReduction="20000"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		</a:t>
            </a:r>
            <a:r>
              <a:rPr lang="ru-RU" sz="2500" dirty="0"/>
              <a:t> К концу XX века мегаполисы с их бешеным ритмом, высокой плотностью населения и дорожными пробками превратились в некомфортные для проживания каменные джунгли. Горожане стали переселяться в предместья, что только повысило нагрузку на транспортную и коммунальную инфраструктуры. Проблема приняла столь широкий размах, что вынудила администрации многих городов заняться решением глобальных проблем в сфере урбанистики и вернуть улицам их исконное назначение, сделав их удобными для городской </a:t>
            </a:r>
            <a:r>
              <a:rPr lang="ru-RU" sz="2500" dirty="0" smtClean="0"/>
              <a:t>жизни. Автор </a:t>
            </a:r>
            <a:r>
              <a:rPr lang="ru-RU" sz="2500" dirty="0"/>
              <a:t>книги, Джанет Садик-Хан, стала одним из пионеров превращения «городов автомобилей» в «города людей». Занимая пост комиссара Департамента транспорта г. Нью-Йорк в течение семи лет, она смогла реализовать множество проектов по переустройству улиц, подробно описанных в этой книге. В Нью-Йорке был создан велопрокат, появились пешеходные зоны и зоны отдыха, расширилась система общественного транспорта. За счет реорганизации городского пространства и при минимальных затратах Департаменту транспорта удалось снизить травматизм на дорогах, улучшить экологию, а главное — вернуть городские улицы </a:t>
            </a:r>
            <a:r>
              <a:rPr lang="ru-RU" sz="2500" dirty="0" smtClean="0"/>
              <a:t>людям. Практическое </a:t>
            </a:r>
            <a:r>
              <a:rPr lang="ru-RU" sz="2500" dirty="0"/>
              <a:t>руководство для специалистов, занимающихся городским планированием, эта книга — увлекательное чтение и для всех тех, кого интересует, как устроены и чем живут улицы мегаполисов. 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pic>
        <p:nvPicPr>
          <p:cNvPr id="10242" name="Picture 2" descr="C:\Users\user\Desktop\новые книги\стройка\SCAN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025" y="1500174"/>
            <a:ext cx="3708506" cy="5143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85725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Роу, К. Город-коллаж = </a:t>
            </a:r>
            <a:r>
              <a:rPr lang="en-US" sz="1600" dirty="0"/>
              <a:t>Collage City / </a:t>
            </a:r>
            <a:r>
              <a:rPr lang="ru-RU" sz="1600" dirty="0"/>
              <a:t>К. Роу, Ф. Кеттер ; пер. с англ. И. Третьякова, науч. ред. А. Горленко. </a:t>
            </a:r>
            <a:r>
              <a:rPr lang="ru-RU" sz="1600" dirty="0" smtClean="0"/>
              <a:t> - Москва </a:t>
            </a:r>
            <a:r>
              <a:rPr lang="ru-RU" sz="1600" dirty="0"/>
              <a:t>: </a:t>
            </a:r>
            <a:r>
              <a:rPr lang="en-US" sz="1600" dirty="0"/>
              <a:t>Strelka Press, 2018. </a:t>
            </a:r>
            <a:r>
              <a:rPr lang="ru-RU" sz="1600" dirty="0" smtClean="0"/>
              <a:t>- </a:t>
            </a:r>
            <a:r>
              <a:rPr lang="en-US" sz="1600" dirty="0" smtClean="0"/>
              <a:t>208 </a:t>
            </a:r>
            <a:r>
              <a:rPr lang="ru-RU" sz="1600" dirty="0"/>
              <a:t>с. : ил. </a:t>
            </a:r>
            <a:r>
              <a:rPr lang="ru-RU" sz="1600" dirty="0" smtClean="0"/>
              <a:t>- </a:t>
            </a:r>
            <a:r>
              <a:rPr lang="en-US" sz="1600" dirty="0" smtClean="0"/>
              <a:t>ISBN </a:t>
            </a:r>
            <a:r>
              <a:rPr lang="en-US" sz="1600" dirty="0"/>
              <a:t>978-5-906264-81-7 (</a:t>
            </a:r>
            <a:r>
              <a:rPr lang="ru-RU" sz="1600" dirty="0"/>
              <a:t>в суперобл.) 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786314" cy="5500702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		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	</a:t>
            </a:r>
            <a:r>
              <a:rPr lang="ru-RU" sz="1800" dirty="0" smtClean="0"/>
              <a:t>"</a:t>
            </a:r>
            <a:r>
              <a:rPr lang="ru-RU" sz="1800" dirty="0"/>
              <a:t>Город-коллаж" архитекторов и теоретиков архитектуры Колина Роу и Фреда </a:t>
            </a:r>
            <a:r>
              <a:rPr lang="ru-RU" sz="1800" dirty="0" err="1"/>
              <a:t>Кеттера</a:t>
            </a:r>
            <a:r>
              <a:rPr lang="ru-RU" sz="1800" dirty="0"/>
              <a:t> - одна из первых и по-прежнему самых убедительных идеологических альтернатив утопии архитектурного модернизма XX века. Идее тотального городского планирования Роу и Кеттер противопоставили реабилитацию исторического, естественно сложившегося города - города-коллажа, где здания и градостроительные решения разных эпох соседствуют друг с другом, создавая сложную городскую ткань, способную объединять память о прошлом, внимание к настоящему и фантастические видения будущего.</a:t>
            </a:r>
          </a:p>
        </p:txBody>
      </p:sp>
      <p:pic>
        <p:nvPicPr>
          <p:cNvPr id="11266" name="Picture 2" descr="C:\Users\user\Desktop\новые книги\стройка\SCAN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736"/>
            <a:ext cx="3683800" cy="5137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2143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/>
              <a:t>Айзенман, П. Десять канонических зданий, 1950-2000 = </a:t>
            </a:r>
            <a:r>
              <a:rPr lang="en-US" sz="1600" dirty="0"/>
              <a:t>Ten Canonical Buildings, 1950-2000 / </a:t>
            </a:r>
            <a:r>
              <a:rPr lang="ru-RU" sz="1600" dirty="0" smtClean="0"/>
              <a:t>П</a:t>
            </a:r>
            <a:r>
              <a:rPr lang="ru-RU" sz="1600" dirty="0"/>
              <a:t>. Айзенман ; пер. с англ. И. Третьякова, ред. К. Асс</a:t>
            </a:r>
            <a:r>
              <a:rPr lang="ru-RU" sz="1600" dirty="0" smtClean="0"/>
              <a:t>. - </a:t>
            </a:r>
            <a:r>
              <a:rPr lang="ru-RU" sz="1600" dirty="0"/>
              <a:t>Москва : </a:t>
            </a:r>
            <a:r>
              <a:rPr lang="en-US" sz="1600" dirty="0"/>
              <a:t>Strelka Press, 2017. </a:t>
            </a:r>
            <a:r>
              <a:rPr lang="ru-RU" sz="1600" dirty="0" smtClean="0"/>
              <a:t>- </a:t>
            </a:r>
            <a:r>
              <a:rPr lang="en-US" sz="1600" dirty="0" smtClean="0"/>
              <a:t>312 </a:t>
            </a:r>
            <a:r>
              <a:rPr lang="ru-RU" sz="1600" dirty="0"/>
              <a:t>с. : ил., цв. ил. </a:t>
            </a:r>
            <a:r>
              <a:rPr lang="ru-RU" sz="1600" dirty="0" smtClean="0"/>
              <a:t>- </a:t>
            </a:r>
            <a:r>
              <a:rPr lang="en-US" sz="1600" dirty="0" smtClean="0"/>
              <a:t>ISBN </a:t>
            </a:r>
            <a:r>
              <a:rPr lang="en-US" sz="1600" dirty="0"/>
              <a:t>978-5-906264-65-7.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285784" y="1357298"/>
            <a:ext cx="5715040" cy="5500702"/>
          </a:xfrm>
        </p:spPr>
        <p:txBody>
          <a:bodyPr>
            <a:normAutofit fontScale="92500" lnSpcReduction="20000"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		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/>
              <a:t> Перевод книги лидера деконструктивизма Питера Айзенмана. В схемах и диаграммах автор детально разбирает проекты известных архитекторов: </a:t>
            </a:r>
            <a:r>
              <a:rPr lang="ru-RU" sz="2000" dirty="0" smtClean="0"/>
              <a:t>      от </a:t>
            </a:r>
            <a:r>
              <a:rPr lang="ru-RU" sz="2000" dirty="0"/>
              <a:t>Ле Корбюзье до Либескинда</a:t>
            </a:r>
            <a:r>
              <a:rPr lang="ru-RU" sz="2000" dirty="0" smtClean="0"/>
              <a:t>.</a:t>
            </a:r>
          </a:p>
          <a:p>
            <a:pPr algn="just" fontAlgn="base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Десять глав книги посвящены десяти проектам</a:t>
            </a:r>
            <a:r>
              <a:rPr lang="ru-RU" sz="2000" dirty="0" smtClean="0"/>
              <a:t>:</a:t>
            </a:r>
          </a:p>
          <a:p>
            <a:pPr fontAlgn="base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Луиджи </a:t>
            </a:r>
            <a:r>
              <a:rPr lang="ru-RU" sz="2000" dirty="0"/>
              <a:t>Моретти: Дом "Иль </a:t>
            </a:r>
            <a:r>
              <a:rPr lang="ru-RU" sz="2000" dirty="0" smtClean="0"/>
              <a:t>Джирасоле«;</a:t>
            </a:r>
            <a:br>
              <a:rPr lang="ru-RU" sz="2000" dirty="0" smtClean="0"/>
            </a:br>
            <a:r>
              <a:rPr lang="ru-RU" sz="2000" dirty="0" smtClean="0"/>
              <a:t>2. Людвиг </a:t>
            </a:r>
            <a:r>
              <a:rPr lang="ru-RU" sz="2000" dirty="0"/>
              <a:t>Мис ван дер Роэ: Дом </a:t>
            </a:r>
            <a:r>
              <a:rPr lang="ru-RU" sz="2000" dirty="0" smtClean="0"/>
              <a:t>Фарнсуорт;</a:t>
            </a:r>
            <a:br>
              <a:rPr lang="ru-RU" sz="2000" dirty="0" smtClean="0"/>
            </a:br>
            <a:r>
              <a:rPr lang="ru-RU" sz="2000" dirty="0" smtClean="0"/>
              <a:t>3. Ле </a:t>
            </a:r>
            <a:r>
              <a:rPr lang="ru-RU" sz="2000" dirty="0"/>
              <a:t>Корбюзье: Дворец конгрессов в </a:t>
            </a:r>
            <a:r>
              <a:rPr lang="ru-RU" sz="2000" dirty="0" smtClean="0"/>
              <a:t>Страсбурге; </a:t>
            </a:r>
            <a:br>
              <a:rPr lang="ru-RU" sz="2000" dirty="0" smtClean="0"/>
            </a:br>
            <a:r>
              <a:rPr lang="ru-RU" sz="2000" dirty="0" smtClean="0"/>
              <a:t>4. Луис </a:t>
            </a:r>
            <a:r>
              <a:rPr lang="ru-RU" sz="2000" dirty="0"/>
              <a:t>Кан: Дом Адлера и Де </a:t>
            </a:r>
            <a:r>
              <a:rPr lang="ru-RU" sz="2000" dirty="0" smtClean="0"/>
              <a:t>Вора;</a:t>
            </a:r>
            <a:br>
              <a:rPr lang="ru-RU" sz="2000" dirty="0" smtClean="0"/>
            </a:br>
            <a:r>
              <a:rPr lang="ru-RU" sz="2000" dirty="0" smtClean="0"/>
              <a:t>5. Роберта </a:t>
            </a:r>
            <a:r>
              <a:rPr lang="ru-RU" sz="2000" dirty="0"/>
              <a:t>Вентури: Дом Ванны </a:t>
            </a:r>
            <a:r>
              <a:rPr lang="ru-RU" sz="2000" dirty="0" smtClean="0"/>
              <a:t>Вентури ;</a:t>
            </a:r>
            <a:br>
              <a:rPr lang="ru-RU" sz="2000" dirty="0" smtClean="0"/>
            </a:br>
            <a:r>
              <a:rPr lang="ru-RU" sz="2000" dirty="0" smtClean="0"/>
              <a:t>6. Джеймс </a:t>
            </a:r>
            <a:r>
              <a:rPr lang="ru-RU" sz="2000" dirty="0"/>
              <a:t>Стирлинг: Инженерный корпус Лестерского </a:t>
            </a:r>
            <a:r>
              <a:rPr lang="ru-RU" sz="2000" dirty="0" smtClean="0"/>
              <a:t>университета; </a:t>
            </a:r>
            <a:br>
              <a:rPr lang="ru-RU" sz="2000" dirty="0" smtClean="0"/>
            </a:br>
            <a:r>
              <a:rPr lang="ru-RU" sz="2000" dirty="0" smtClean="0"/>
              <a:t>7. Альдо </a:t>
            </a:r>
            <a:r>
              <a:rPr lang="ru-RU" sz="2000" dirty="0"/>
              <a:t>России: Кладбище </a:t>
            </a:r>
            <a:r>
              <a:rPr lang="ru-RU" sz="2000" dirty="0" smtClean="0"/>
              <a:t>Сан-Катальдо ;</a:t>
            </a:r>
            <a:br>
              <a:rPr lang="ru-RU" sz="2000" dirty="0" smtClean="0"/>
            </a:br>
            <a:r>
              <a:rPr lang="ru-RU" sz="2000" dirty="0" smtClean="0"/>
              <a:t>8. Рем </a:t>
            </a:r>
            <a:r>
              <a:rPr lang="ru-RU" sz="2000" dirty="0"/>
              <a:t>Колхас: Библиотека </a:t>
            </a:r>
            <a:r>
              <a:rPr lang="ru-RU" sz="2000" dirty="0" smtClean="0"/>
              <a:t>Жюссье;</a:t>
            </a:r>
            <a:br>
              <a:rPr lang="ru-RU" sz="2000" dirty="0" smtClean="0"/>
            </a:br>
            <a:r>
              <a:rPr lang="ru-RU" sz="2000" dirty="0" smtClean="0"/>
              <a:t>9. Даниэль </a:t>
            </a:r>
            <a:r>
              <a:rPr lang="ru-RU" sz="2000" dirty="0"/>
              <a:t>Либескинд: Еврейский </a:t>
            </a:r>
            <a:r>
              <a:rPr lang="ru-RU" sz="2000" dirty="0" smtClean="0"/>
              <a:t>музей;</a:t>
            </a:r>
            <a:br>
              <a:rPr lang="ru-RU" sz="2000" dirty="0" smtClean="0"/>
            </a:br>
            <a:r>
              <a:rPr lang="ru-RU" sz="2000" dirty="0" smtClean="0"/>
              <a:t>10. Фрэнк </a:t>
            </a:r>
            <a:r>
              <a:rPr lang="ru-RU" sz="2000" dirty="0"/>
              <a:t>Гери: Питер Б. </a:t>
            </a:r>
            <a:r>
              <a:rPr lang="ru-RU" sz="2000" dirty="0" smtClean="0"/>
              <a:t>Льюис-Билдинг</a:t>
            </a:r>
            <a:r>
              <a:rPr lang="ru-RU" sz="2000" dirty="0"/>
              <a:t>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2290" name="Picture 2" descr="C:\Users\user\Desktop\новые книги\стройка\SCAN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85926"/>
            <a:ext cx="3245710" cy="4633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85725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Нефёдов, В. А. Городской ландшафтный дизайн : учебное пособие для архитектурных и дизайнерских специальностей / В. А. Нефёдов. </a:t>
            </a:r>
            <a:r>
              <a:rPr lang="ru-RU" sz="1600" dirty="0" smtClean="0"/>
              <a:t>- 2-е </a:t>
            </a:r>
            <a:r>
              <a:rPr lang="ru-RU" sz="1600" dirty="0"/>
              <a:t>изд. </a:t>
            </a:r>
            <a:r>
              <a:rPr lang="ru-RU" sz="1600" dirty="0" smtClean="0"/>
              <a:t>- Санкт-Петербург </a:t>
            </a:r>
            <a:r>
              <a:rPr lang="ru-RU" sz="1600" dirty="0"/>
              <a:t>: </a:t>
            </a:r>
            <a:r>
              <a:rPr lang="ru-RU" sz="1600" dirty="0" err="1"/>
              <a:t>Любавич</a:t>
            </a:r>
            <a:r>
              <a:rPr lang="ru-RU" sz="1600" dirty="0"/>
              <a:t>, 2020</a:t>
            </a:r>
            <a:r>
              <a:rPr lang="ru-RU" sz="1600" dirty="0" smtClean="0"/>
              <a:t>. - </a:t>
            </a:r>
            <a:r>
              <a:rPr lang="ru-RU" sz="1600" dirty="0"/>
              <a:t>320 с. : ил., цв. ил. </a:t>
            </a:r>
            <a:r>
              <a:rPr lang="ru-RU" sz="1600" dirty="0" smtClean="0"/>
              <a:t>- ISBN </a:t>
            </a:r>
            <a:r>
              <a:rPr lang="ru-RU" sz="1600" dirty="0"/>
              <a:t>978-5-907344-09-9.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285784" y="1357298"/>
            <a:ext cx="5429288" cy="5500702"/>
          </a:xfrm>
        </p:spPr>
        <p:txBody>
          <a:bodyPr>
            <a:normAutofit fontScale="92500" lnSpcReduction="20000"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		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/>
              <a:t> На основе многочисленных примеров из современной международной практики автор учит понимать мировые тенденции в области ландшафтного дизайна и создавать новые решения на их основе. В книге рассматриваются возможности ландшафтного дизайна: в интеграции архитектурных объектов с их природным окружением, в трактовке компонентов городского ландшафта, в организации открытых пространств и жилой среды. Анализируются приемы ландшафтного дизайна поверхности земли, форм растительности и рельефа, светового дизайна, водных устройств, скульптуры и </a:t>
            </a:r>
            <a:r>
              <a:rPr lang="ru-RU" sz="2000" dirty="0" err="1"/>
              <a:t>лэнд-арта</a:t>
            </a:r>
            <a:r>
              <a:rPr lang="ru-RU" sz="2000" dirty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 качестве учебного пособия книга незаменима для студентов и преподавателей ВУЗов в области архитектуры, дизайна архитектурной среды и ландшафтной архитектуры.</a:t>
            </a:r>
            <a:endParaRPr lang="ru-RU" sz="1800" dirty="0"/>
          </a:p>
        </p:txBody>
      </p:sp>
      <p:pic>
        <p:nvPicPr>
          <p:cNvPr id="13314" name="Picture 2" descr="C:\Users\user\Desktop\новые книги\стройка\SCAN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896" y="1142984"/>
            <a:ext cx="3741523" cy="5214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Массовое жилище как объект творчества. Роль социальной инженерии и художественных идей в проектировании жилой среды : опыт XX и проблемы XXI века = Mass housing as a form of creativity / Науч.-исслед. ин-т теории и истории изобр. искусств при Российской акад. художеств ; отв. ред. Т. Г. Малинина. </a:t>
            </a:r>
            <a:r>
              <a:rPr lang="ru-RU" sz="1400" dirty="0" smtClean="0"/>
              <a:t>- Москва </a:t>
            </a:r>
            <a:r>
              <a:rPr lang="ru-RU" sz="1400" dirty="0"/>
              <a:t>: БуксМАрт, 2015. </a:t>
            </a:r>
            <a:r>
              <a:rPr lang="ru-RU" sz="1400" dirty="0" smtClean="0"/>
              <a:t>- 496 </a:t>
            </a:r>
            <a:r>
              <a:rPr lang="ru-RU" sz="1400" dirty="0"/>
              <a:t>с. : ил., цв. ил. </a:t>
            </a:r>
            <a:r>
              <a:rPr lang="ru-RU" sz="1400" dirty="0" smtClean="0"/>
              <a:t>- ISBN </a:t>
            </a:r>
            <a:r>
              <a:rPr lang="ru-RU" sz="1400" dirty="0"/>
              <a:t>978-5-906190-36-9 (в пер.) 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		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-214346" y="1571612"/>
            <a:ext cx="5429288" cy="528638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6400" dirty="0" smtClean="0"/>
              <a:t>        Издание </a:t>
            </a:r>
            <a:r>
              <a:rPr lang="ru-RU" sz="6400" dirty="0"/>
              <a:t>посвящено современному </a:t>
            </a:r>
            <a:r>
              <a:rPr lang="ru-RU" sz="6400" dirty="0" smtClean="0"/>
              <a:t>массовому жилищу</a:t>
            </a:r>
            <a:r>
              <a:rPr lang="ru-RU" sz="6400" dirty="0"/>
              <a:t>, перспективам его дальнейшего развития. </a:t>
            </a:r>
            <a:r>
              <a:rPr lang="ru-RU" sz="6400" dirty="0" smtClean="0"/>
              <a:t>Авторами был </a:t>
            </a:r>
            <a:r>
              <a:rPr lang="ru-RU" sz="6400" dirty="0"/>
              <a:t>проведен анализ отечественного и зарубежного опыта проектирования и строительства доступного комфортного жилья. Массовое жилище рассматривается здесь как объект творчества архитекторов, художников, дизайнеров. Внимание ученых впервые ориентировано на увязку новых эстетических критериев с социальным, экологическим, градостроительным и культурно-историческим содержанием жилой среды. К работе были привлечены искусствоведы, социологи, архитекторы, художники, дизайнеры, инженеры строители и другие специалисты. </a:t>
            </a:r>
            <a:r>
              <a:rPr lang="ru-RU" sz="6400" dirty="0" smtClean="0"/>
              <a:t>Авторы </a:t>
            </a:r>
            <a:r>
              <a:rPr lang="ru-RU" sz="6400" dirty="0"/>
              <a:t>предпринял попытку создать своеобразную реконструкцию живой картины сложного, противоречивого процесса формирования важнейшей социальной и пространственной составляющей города – массовой жилой застройки. В издании обобщен мировой опыт реализации масштабных проектов социального и массового жилья в ХХ – начале XXI века. </a:t>
            </a:r>
            <a:r>
              <a:rPr lang="ru-RU" sz="6400" dirty="0" smtClean="0"/>
              <a:t>Книга будет </a:t>
            </a:r>
            <a:r>
              <a:rPr lang="ru-RU" sz="6400" dirty="0"/>
              <a:t>интерес </a:t>
            </a:r>
            <a:r>
              <a:rPr lang="ru-RU" sz="6400" dirty="0" smtClean="0"/>
              <a:t> архитекторам, художникам, дизайнерам, искусствоведам и студентам </a:t>
            </a:r>
            <a:r>
              <a:rPr lang="ru-RU" sz="6400" dirty="0"/>
              <a:t>вузов соответствующих специальностей, а также </a:t>
            </a:r>
            <a:r>
              <a:rPr lang="ru-RU" sz="6400" dirty="0" smtClean="0"/>
              <a:t> читателям, интересующимся </a:t>
            </a:r>
            <a:r>
              <a:rPr lang="ru-RU" sz="6400" dirty="0"/>
              <a:t>проблемами архитектуры современного жилища.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C:\Users\user\Desktop\новые книги\стройка\SCAN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924" y="1428736"/>
            <a:ext cx="3679443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Нойферт, Э. Строительное проектирование = Bauentwurfslehre : справочник для профессиональных строителей и застройщиков, для тех, кто учится, и тех, кто учит : пер. с нем. / Э. Нойферт </a:t>
            </a:r>
            <a:r>
              <a:rPr lang="ru-RU" sz="1400" dirty="0" smtClean="0"/>
              <a:t>. - </a:t>
            </a:r>
            <a:r>
              <a:rPr lang="ru-RU" sz="1400" dirty="0"/>
              <a:t>42-е изд., перераб. и доп. </a:t>
            </a:r>
            <a:r>
              <a:rPr lang="ru-RU" sz="1400" dirty="0" smtClean="0"/>
              <a:t>- </a:t>
            </a:r>
            <a:r>
              <a:rPr lang="ru-RU" sz="1400" dirty="0"/>
              <a:t>Москва : Архитектура-С, 2020</a:t>
            </a:r>
            <a:r>
              <a:rPr lang="ru-RU" sz="1400" dirty="0" smtClean="0"/>
              <a:t>. - </a:t>
            </a:r>
            <a:r>
              <a:rPr lang="ru-RU" sz="1400" dirty="0"/>
              <a:t>XII, 600 c. : ил. </a:t>
            </a:r>
            <a:r>
              <a:rPr lang="ru-RU" sz="1400" dirty="0" smtClean="0"/>
              <a:t> - ISBN </a:t>
            </a:r>
            <a:r>
              <a:rPr lang="ru-RU" sz="1400" dirty="0"/>
              <a:t>978-5-9647-0335-8 (рус.) (в пер.) . </a:t>
            </a:r>
            <a:r>
              <a:rPr lang="ru-RU" sz="1400" dirty="0" smtClean="0"/>
              <a:t>- ISBN </a:t>
            </a:r>
            <a:r>
              <a:rPr lang="ru-RU" sz="1400" dirty="0"/>
              <a:t>978-3-658-21876-8 (нем.)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		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1571612"/>
            <a:ext cx="4714908" cy="5286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В </a:t>
            </a:r>
            <a:r>
              <a:rPr lang="ru-RU" sz="2000" dirty="0"/>
              <a:t>новом, вышедшем в Германии, </a:t>
            </a:r>
            <a:r>
              <a:rPr lang="ru-RU" sz="2000" dirty="0" smtClean="0"/>
              <a:t> 42-м </a:t>
            </a:r>
            <a:r>
              <a:rPr lang="ru-RU" sz="2000" dirty="0"/>
              <a:t>издании справочника Нойферт Э. "Строительное проектирование" отражены последние достижения мировой практики строительного проектирования. По сравнению с предыдущими изданиями справочника переработаны многие его разделы</a:t>
            </a:r>
            <a:r>
              <a:rPr lang="ru-RU" sz="2000" dirty="0" smtClean="0"/>
              <a:t>. Издание </a:t>
            </a:r>
            <a:r>
              <a:rPr lang="ru-RU" sz="2000" dirty="0"/>
              <a:t>предназначено для архитекторов-проектировщиков и студентов архитектурных вузов.</a:t>
            </a:r>
          </a:p>
        </p:txBody>
      </p:sp>
      <p:pic>
        <p:nvPicPr>
          <p:cNvPr id="15362" name="Picture 2" descr="C:\Users\user\Desktop\новые книги\стройка\SCAN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357298"/>
            <a:ext cx="3573829" cy="5337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		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1857364"/>
            <a:ext cx="8001056" cy="2000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     Издания представлены из фонда научной библиотеки ТулГУ и  отражены в электронном каталоге : </a:t>
            </a:r>
            <a:r>
              <a:rPr lang="en-US" sz="2400" b="1" dirty="0" smtClean="0">
                <a:hlinkClick r:id="rId2"/>
              </a:rPr>
              <a:t>https://ruslan-neo.tsu.tula.ru/pwb/</a:t>
            </a:r>
            <a:r>
              <a:rPr lang="ru-RU" sz="2400" b="1" dirty="0" smtClean="0"/>
              <a:t>.</a:t>
            </a:r>
          </a:p>
          <a:p>
            <a:pPr algn="just">
              <a:buNone/>
            </a:pPr>
            <a:r>
              <a:rPr lang="ru-RU" sz="2000" b="1" dirty="0" smtClean="0"/>
              <a:t>	</a:t>
            </a:r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Программа «</a:t>
            </a:r>
            <a:r>
              <a:rPr lang="ru-RU" dirty="0" err="1" smtClean="0"/>
              <a:t>Архитекторы.РФ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Институт </a:t>
            </a:r>
            <a:r>
              <a:rPr lang="ru-RU" dirty="0" smtClean="0"/>
              <a:t>медиа, архитектуры и дизайна «Стрелка» </a:t>
            </a:r>
            <a:r>
              <a:rPr lang="ru-RU" dirty="0" smtClean="0"/>
              <a:t>подарил Тульскому государственному </a:t>
            </a:r>
            <a:r>
              <a:rPr lang="ru-RU" dirty="0" smtClean="0"/>
              <a:t>университету </a:t>
            </a:r>
            <a:r>
              <a:rPr lang="ru-RU" dirty="0" smtClean="0"/>
              <a:t> книги </a:t>
            </a:r>
            <a:r>
              <a:rPr lang="ru-RU" dirty="0" smtClean="0"/>
              <a:t>по </a:t>
            </a:r>
            <a:r>
              <a:rPr lang="ru-RU" dirty="0" smtClean="0"/>
              <a:t>архитектуре и строительству </a:t>
            </a:r>
            <a:r>
              <a:rPr lang="ru-RU" dirty="0" smtClean="0"/>
              <a:t>от издательств StrelkaPress, Архитектура-С, Новое издательство, Олимп-Бизнес, Альпина Паблишер, </a:t>
            </a:r>
            <a:r>
              <a:rPr lang="ru-RU" dirty="0" smtClean="0"/>
              <a:t>БуксМАрт.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0715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/>
              <a:t>Харви, Д. Социальная справедливость и город = Social Justice and the City / Д. </a:t>
            </a:r>
            <a:r>
              <a:rPr lang="ru-RU" sz="1800" dirty="0" smtClean="0"/>
              <a:t>Харви; </a:t>
            </a:r>
            <a:r>
              <a:rPr lang="ru-RU" sz="1800" dirty="0"/>
              <a:t>пер. с англ. Е. Ю. Герасимовой</a:t>
            </a:r>
            <a:r>
              <a:rPr lang="ru-RU" sz="1800" dirty="0" smtClean="0"/>
              <a:t>. - </a:t>
            </a:r>
            <a:r>
              <a:rPr lang="ru-RU" sz="1800" dirty="0"/>
              <a:t>2-е изд. </a:t>
            </a:r>
            <a:r>
              <a:rPr lang="ru-RU" sz="1800" dirty="0" smtClean="0"/>
              <a:t> - Москва </a:t>
            </a:r>
            <a:r>
              <a:rPr lang="ru-RU" sz="1800" dirty="0"/>
              <a:t>: Новое литературное обозрение, 2019. </a:t>
            </a:r>
            <a:r>
              <a:rPr lang="ru-RU" sz="1800" dirty="0" smtClean="0"/>
              <a:t>- 437 </a:t>
            </a:r>
            <a:r>
              <a:rPr lang="ru-RU" sz="1800" dirty="0"/>
              <a:t>с</a:t>
            </a:r>
            <a:r>
              <a:rPr lang="ru-RU" sz="1800" dirty="0" smtClean="0"/>
              <a:t>. - </a:t>
            </a:r>
            <a:r>
              <a:rPr lang="ru-RU" sz="1800" dirty="0"/>
              <a:t>(Studia urbanica) . </a:t>
            </a:r>
            <a:r>
              <a:rPr lang="ru-RU" sz="1800" dirty="0" smtClean="0"/>
              <a:t> - ISBN </a:t>
            </a:r>
            <a:r>
              <a:rPr lang="ru-RU" sz="1800" dirty="0"/>
              <a:t>978-5-4448-1108-5 (в пер</a:t>
            </a:r>
            <a:r>
              <a:rPr lang="ru-RU" sz="1800" dirty="0" smtClean="0"/>
              <a:t>.)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43050"/>
            <a:ext cx="4500562" cy="500066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900" dirty="0" smtClean="0"/>
              <a:t>Перед </a:t>
            </a:r>
            <a:r>
              <a:rPr lang="ru-RU" sz="2900" dirty="0"/>
              <a:t>читателем одна из классических </a:t>
            </a:r>
            <a:r>
              <a:rPr lang="ru-RU" sz="2900" dirty="0" smtClean="0"/>
              <a:t>работ Д</a:t>
            </a:r>
            <a:r>
              <a:rPr lang="ru-RU" sz="2900" dirty="0"/>
              <a:t>. Харви, авторитетнейшего англо-американского географа, одного </a:t>
            </a:r>
            <a:r>
              <a:rPr lang="ru-RU" sz="2900" dirty="0" smtClean="0"/>
              <a:t>из основоположников</a:t>
            </a:r>
            <a:r>
              <a:rPr lang="ru-RU" sz="2900" dirty="0"/>
              <a:t> “радикальной географии”, лауреата Премии Вотрена Люда (1995), которую считают Нобелевской премией по географии. Книга представляет собой редкий пример не просто экономического, но политэкономического исследования оснований и особенностей городского развития. И хотя автор опирается на анализ процессов, имевших место в США и Западной Европе в 1960–1970-х годах XX века, его наблюдения полувековой давности более чем актуальны для ситуации сегодняшней России. Работы Харви, тесно связанные с идеями левых интеллектуалов (прежде всего французских) середины 1960-х, сильнейшим образом повлияли на англосаксонскую традицию исследования города в XX веке.</a:t>
            </a:r>
          </a:p>
        </p:txBody>
      </p:sp>
      <p:pic>
        <p:nvPicPr>
          <p:cNvPr id="1026" name="Picture 2" descr="C:\Users\user\Desktop\новые книги\стройка\SCAN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9436" y="1600200"/>
            <a:ext cx="3220928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928694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Шлингман, П. </a:t>
            </a:r>
            <a:r>
              <a:rPr lang="en-US" sz="1400" dirty="0"/>
              <a:t>Urban Express: 15 </a:t>
            </a:r>
            <a:r>
              <a:rPr lang="ru-RU" sz="1400" dirty="0"/>
              <a:t>правил нового мира, в котором главные роли у городов и женщин = </a:t>
            </a:r>
            <a:r>
              <a:rPr lang="en-US" sz="1400" dirty="0"/>
              <a:t>Urban Express: 15 Urban Rules to Help You Navigate the New World That's Being Shaped by Women and Cities / </a:t>
            </a:r>
            <a:r>
              <a:rPr lang="ru-RU" sz="1400" dirty="0"/>
              <a:t>П. Шлингман, К. Нордстрем ; пер. с англ. К. Артамоновой, А. Лавруши</a:t>
            </a:r>
            <a:r>
              <a:rPr lang="ru-RU" sz="1400" dirty="0" smtClean="0"/>
              <a:t>. - </a:t>
            </a:r>
            <a:r>
              <a:rPr lang="ru-RU" sz="1400" dirty="0"/>
              <a:t>Москва : Альпина Паблишер, 2019</a:t>
            </a:r>
            <a:r>
              <a:rPr lang="ru-RU" sz="1400" dirty="0" smtClean="0"/>
              <a:t>. - </a:t>
            </a:r>
            <a:r>
              <a:rPr lang="ru-RU" sz="1400" dirty="0"/>
              <a:t>268 с. : ил. </a:t>
            </a:r>
            <a:r>
              <a:rPr lang="ru-RU" sz="1400" dirty="0" smtClean="0"/>
              <a:t> - </a:t>
            </a:r>
            <a:r>
              <a:rPr lang="en-US" sz="1400" dirty="0" smtClean="0"/>
              <a:t>ISBN </a:t>
            </a:r>
            <a:r>
              <a:rPr lang="en-US" sz="1400" dirty="0"/>
              <a:t>978-5-9614-2400-3 (</a:t>
            </a:r>
            <a:r>
              <a:rPr lang="ru-RU" sz="1400" dirty="0"/>
              <a:t>рус.) (в пер.) </a:t>
            </a:r>
            <a:r>
              <a:rPr lang="ru-RU" sz="1400" dirty="0" smtClean="0"/>
              <a:t>. - </a:t>
            </a:r>
            <a:r>
              <a:rPr lang="en-US" sz="1400" dirty="0"/>
              <a:t>ISBN 978-9-1371-4652-2 (</a:t>
            </a:r>
            <a:r>
              <a:rPr lang="ru-RU" sz="1400" dirty="0"/>
              <a:t>англ.) 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643438" cy="507209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1800" dirty="0"/>
              <a:t> Эта книга – манифест урбанизации, которая подчинила себе и фанки-бизнес, и караоке-капитализм. Уже совсем скоро две трети населения Земли будет жить в городах, а вместо 219 стран формировать мировую экономику и политику будут 600 мегаполисов. Известный экономист Кьелл Нордстрем и один из выдающихся лекторов Швеции экс-политик Пер Шлингман заявляют: национальных государств скоро не будет. Они рассказывают о последствиях «интернетофикации», ценности диких знаний (тех, которые невозможно оцифровать) и каминг-ауте женщин, которые все активнее отстаивают свое место под солнцем: сегодня – образование, завтра – деньги и власть. В своей книге об экспрессе урбанизации, на котором уже несутся все страны, авторы прокладывают маршрут для тех, кто хочет ориентироваться в непредсказуемом будущем.</a:t>
            </a:r>
            <a:endParaRPr lang="ru-RU" sz="2900" dirty="0"/>
          </a:p>
        </p:txBody>
      </p:sp>
      <p:pic>
        <p:nvPicPr>
          <p:cNvPr id="2050" name="Picture 2" descr="C:\Users\user\Desktop\новые книги\стройка\SCAN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8663" y="1600200"/>
            <a:ext cx="3182474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401080" cy="91759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Зукин, Ш. Культуры городов = The Cultures of Cities / Ш. Зукин ; пер. с англ. Д. Симановского. </a:t>
            </a:r>
            <a:r>
              <a:rPr lang="ru-RU" sz="1600" dirty="0" smtClean="0"/>
              <a:t>-2-е </a:t>
            </a:r>
            <a:r>
              <a:rPr lang="ru-RU" sz="1600" dirty="0"/>
              <a:t>изд</a:t>
            </a:r>
            <a:r>
              <a:rPr lang="ru-RU" sz="1600" dirty="0" smtClean="0"/>
              <a:t>. - </a:t>
            </a:r>
            <a:r>
              <a:rPr lang="ru-RU" sz="1600" dirty="0"/>
              <a:t>Москва : Новое литературное обозрение, 2018</a:t>
            </a:r>
            <a:r>
              <a:rPr lang="ru-RU" sz="1600" dirty="0" smtClean="0"/>
              <a:t>. - </a:t>
            </a:r>
            <a:r>
              <a:rPr lang="ru-RU" sz="1600" dirty="0"/>
              <a:t>421 с. : ил. </a:t>
            </a:r>
            <a:r>
              <a:rPr lang="ru-RU" sz="1600" dirty="0" smtClean="0"/>
              <a:t>-(</a:t>
            </a:r>
            <a:r>
              <a:rPr lang="ru-RU" sz="1600" dirty="0"/>
              <a:t>Studia urbanica</a:t>
            </a:r>
            <a:r>
              <a:rPr lang="ru-RU" sz="1600" dirty="0" smtClean="0"/>
              <a:t>). - ISBN </a:t>
            </a:r>
            <a:r>
              <a:rPr lang="ru-RU" sz="1600" dirty="0"/>
              <a:t>978-5-4448-0926-6 (в пер.) .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572000" cy="521497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1900" dirty="0"/>
              <a:t> Эта книга стала бестселлером сразу же после своего выхода в конце 1990-х. Шарон Зукин рассматривает различные аспекты «городских культур» (не случайно именно во множественном числе) через призму самых неожиданных и на первый взгляд мало сопоставимых феноменов. Автор детально разбирает явление Диснейленда, создающего превратное впечатление о нормах городской жизни, анализирует деятельность корпораций развития городских территорий, активно приватизирующих общественные земли и блага, описывает музеи современного искусства, выступающие в роли могущественнейших девелоперов, погружает читателя в экзотический мир этнических ресторанов, создающих колорит города, но лишенных доступа к результатам капитализации собственной экзотичности, разъясняет, в чем не только прелесть, но и польза блошиных рынков. Книга будет интересна и полезна всем, кто интересуется феноменом городской культуры.</a:t>
            </a:r>
          </a:p>
        </p:txBody>
      </p:sp>
      <p:pic>
        <p:nvPicPr>
          <p:cNvPr id="3074" name="Picture 2" descr="C:\Users\user\Desktop\новые книги\стройка\SCAN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98874" y="1600200"/>
            <a:ext cx="3242052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0"/>
            <a:ext cx="8643998" cy="1143008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Миколайт, А. Код города. 100 Наблюдений, которые помогут понять город = </a:t>
            </a:r>
            <a:r>
              <a:rPr lang="en-US" sz="1600" dirty="0"/>
              <a:t>Urban Code. 100 Lessons for Understanding the City / </a:t>
            </a:r>
            <a:r>
              <a:rPr lang="ru-RU" sz="1600" dirty="0"/>
              <a:t>А. Миколайт, М. Пюркхауэр ; пер. с англ. А. Тарасенко, ред. Д. Бегляров</a:t>
            </a:r>
            <a:r>
              <a:rPr lang="ru-RU" sz="1600" dirty="0" smtClean="0"/>
              <a:t>. - </a:t>
            </a:r>
            <a:r>
              <a:rPr lang="ru-RU" sz="1600" dirty="0"/>
              <a:t>Москва : </a:t>
            </a:r>
            <a:r>
              <a:rPr lang="en-US" sz="1600" dirty="0"/>
              <a:t>Strelka Press, 2020. </a:t>
            </a:r>
            <a:r>
              <a:rPr lang="ru-RU" sz="1600" dirty="0" smtClean="0"/>
              <a:t> - </a:t>
            </a:r>
            <a:r>
              <a:rPr lang="en-US" sz="1600" dirty="0" smtClean="0"/>
              <a:t>152 </a:t>
            </a:r>
            <a:r>
              <a:rPr lang="ru-RU" sz="1600" dirty="0"/>
              <a:t>с. : ил. </a:t>
            </a:r>
            <a:r>
              <a:rPr lang="ru-RU" sz="1600" dirty="0" smtClean="0"/>
              <a:t> - </a:t>
            </a:r>
            <a:r>
              <a:rPr lang="en-US" sz="1600" dirty="0" smtClean="0"/>
              <a:t>ISBN </a:t>
            </a:r>
            <a:r>
              <a:rPr lang="en-US" sz="1600" dirty="0"/>
              <a:t>978-5-907163-06-5.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572000" cy="492922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000" dirty="0"/>
              <a:t> Жизнь города складывается из моментов, которые подчиняются определенным закономерностям. Цель этой книги — сформулировать эти закономерности: выявить те скрытые взаимосвязи, невидимые силы и неписаные правила, которые влияют на то, как горожане перемещаются, передыхают, собираются вместе и вообще подстраиваются под городскую среду. Проведя серию наблюдений в нью-йоркском районе Сохо и обозначив закономерности, лежащие за сотней разных моментов, швейцарские исследователи Анне Миколайт и </a:t>
            </a:r>
            <a:r>
              <a:rPr lang="ru-RU" sz="2000" dirty="0" err="1"/>
              <a:t>Мориц</a:t>
            </a:r>
            <a:r>
              <a:rPr lang="ru-RU" sz="2000" dirty="0"/>
              <a:t> Пюркхауэр пытаются раскрыть внутреннюю логику города — его код.</a:t>
            </a:r>
            <a:endParaRPr lang="ru-RU" sz="1900" dirty="0"/>
          </a:p>
        </p:txBody>
      </p:sp>
      <p:pic>
        <p:nvPicPr>
          <p:cNvPr id="4098" name="Picture 2" descr="C:\Users\user\Desktop\новые книги\стройка\SCAN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8539" y="1600200"/>
            <a:ext cx="2962721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0001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/>
              <a:t>Ревзин, Г. И. Как устроен город : 36 эссе по философии урбанистики / Г. И. Ревзин</a:t>
            </a:r>
            <a:r>
              <a:rPr lang="ru-RU" sz="2000" dirty="0" smtClean="0"/>
              <a:t>. - </a:t>
            </a:r>
            <a:r>
              <a:rPr lang="ru-RU" sz="2000" dirty="0"/>
              <a:t>Москва : </a:t>
            </a:r>
            <a:r>
              <a:rPr lang="en-US" sz="2000" dirty="0"/>
              <a:t>Strelka Press, 2019. </a:t>
            </a:r>
            <a:r>
              <a:rPr lang="ru-RU" sz="2000" dirty="0" smtClean="0"/>
              <a:t>- </a:t>
            </a:r>
            <a:r>
              <a:rPr lang="en-US" sz="2000" dirty="0" smtClean="0"/>
              <a:t>270 </a:t>
            </a:r>
            <a:r>
              <a:rPr lang="ru-RU" sz="2000" dirty="0"/>
              <a:t>с</a:t>
            </a:r>
            <a:r>
              <a:rPr lang="ru-RU" sz="2000" dirty="0" smtClean="0"/>
              <a:t>. - </a:t>
            </a:r>
            <a:r>
              <a:rPr lang="ru-RU" sz="2000" dirty="0"/>
              <a:t>(Проект Ъ-</a:t>
            </a:r>
            <a:r>
              <a:rPr lang="en-US" sz="2000" dirty="0"/>
              <a:t>Weekend) </a:t>
            </a:r>
            <a:r>
              <a:rPr lang="en-US" sz="2000" dirty="0" smtClean="0"/>
              <a:t>.</a:t>
            </a:r>
            <a:r>
              <a:rPr lang="ru-RU" sz="2000" dirty="0" smtClean="0"/>
              <a:t> -</a:t>
            </a:r>
            <a:r>
              <a:rPr lang="en-US" sz="2000" dirty="0" smtClean="0"/>
              <a:t> </a:t>
            </a:r>
            <a:r>
              <a:rPr lang="en-US" sz="2000" dirty="0"/>
              <a:t>ISBN 978-5-906264-98-5.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572000" cy="4929222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Город </a:t>
            </a:r>
            <a:r>
              <a:rPr lang="ru-RU" sz="2000" dirty="0"/>
              <a:t>полезно уметь видеть и понимать, без этого от него трудно получать удовольствие. Иногда это касается даже родного города. Из чего состоит город? Что такое улица, переулок, площадь, бульвар, сквер, что такое зелень и вода в городе, как живут в городе власть, бизнес, культура, производство, торговля, как возникли кварталы и микрорайоны</a:t>
            </a:r>
            <a:r>
              <a:rPr lang="ru-RU" sz="2000" dirty="0" smtClean="0"/>
              <a:t>?     Ответы </a:t>
            </a:r>
            <a:r>
              <a:rPr lang="ru-RU" sz="2000" dirty="0"/>
              <a:t>на эти вопросы – в новой книге Григория Ревзина.</a:t>
            </a:r>
          </a:p>
        </p:txBody>
      </p:sp>
      <p:pic>
        <p:nvPicPr>
          <p:cNvPr id="5122" name="Picture 2" descr="C:\Users\user\Desktop\новые книги\стройка\SCAN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30624"/>
            <a:ext cx="3279024" cy="4837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78581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/>
              <a:t>Лайдон, М. Тактический урбанизм. Краткосрочные действия - долгосрочные перемены = </a:t>
            </a:r>
            <a:r>
              <a:rPr lang="en-US" sz="1800" dirty="0"/>
              <a:t>Tactical Urbanism. Short-term Action for Long-term Change / </a:t>
            </a:r>
            <a:r>
              <a:rPr lang="ru-RU" sz="1800" dirty="0"/>
              <a:t>М. Лайдон, Э. Гарсиа ; пер. с англ. Л. Сумм, А. Огнева</a:t>
            </a:r>
            <a:r>
              <a:rPr lang="ru-RU" sz="1800" dirty="0" smtClean="0"/>
              <a:t>. - </a:t>
            </a:r>
            <a:r>
              <a:rPr lang="ru-RU" sz="1800" dirty="0"/>
              <a:t>Москва : </a:t>
            </a:r>
            <a:r>
              <a:rPr lang="en-US" sz="1800" dirty="0"/>
              <a:t>Strelka Press, 2019</a:t>
            </a:r>
            <a:r>
              <a:rPr lang="en-US" sz="1800" dirty="0" smtClean="0"/>
              <a:t>.</a:t>
            </a:r>
            <a:r>
              <a:rPr lang="ru-RU" sz="1800" dirty="0" smtClean="0"/>
              <a:t> -</a:t>
            </a:r>
            <a:r>
              <a:rPr lang="en-US" sz="1800" dirty="0" smtClean="0"/>
              <a:t> </a:t>
            </a:r>
            <a:r>
              <a:rPr lang="en-US" sz="1800" dirty="0"/>
              <a:t>304 </a:t>
            </a:r>
            <a:r>
              <a:rPr lang="ru-RU" sz="1800" dirty="0"/>
              <a:t>с. : ил. </a:t>
            </a:r>
            <a:r>
              <a:rPr lang="ru-RU" sz="1800" dirty="0" smtClean="0"/>
              <a:t> - </a:t>
            </a:r>
            <a:r>
              <a:rPr lang="en-US" sz="1800" dirty="0" smtClean="0"/>
              <a:t>ISBN </a:t>
            </a:r>
            <a:r>
              <a:rPr lang="en-US" sz="1800" dirty="0"/>
              <a:t>978-5-906264-93-0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643438" cy="4929222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Тактический </a:t>
            </a:r>
            <a:r>
              <a:rPr lang="ru-RU" sz="2000" dirty="0"/>
              <a:t>урбанизм — это теория малых дел в сфере городского развития, и, судя по всему, в современном мире она намного эффективнее, чем проекты масштабных изменений, которые почти никогда не доходят до реализации. Описывая различные подходы к дизайну городской среды, американские архитекторы Майк Лайдон и Энтони Гарсиа доказывают: чтобы двигаться вперед, достаточно и небольших усилий.</a:t>
            </a:r>
          </a:p>
        </p:txBody>
      </p:sp>
      <p:pic>
        <p:nvPicPr>
          <p:cNvPr id="6146" name="Picture 2" descr="C:\Users\user\Desktop\новые книги\стройка\SCAN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2819" y="1357297"/>
            <a:ext cx="3428130" cy="5072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107157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/>
              <a:t>Джекобс, </a:t>
            </a:r>
            <a:r>
              <a:rPr lang="ru-RU" sz="1800" dirty="0" smtClean="0"/>
              <a:t>Д. </a:t>
            </a:r>
            <a:r>
              <a:rPr lang="ru-RU" sz="1800" dirty="0"/>
              <a:t>Смерть и жизнь больших американских городов = </a:t>
            </a:r>
            <a:r>
              <a:rPr lang="en-US" sz="1800" dirty="0"/>
              <a:t>The Death and Life of Great American Cities / </a:t>
            </a:r>
            <a:r>
              <a:rPr lang="ru-RU" sz="1800" dirty="0" smtClean="0"/>
              <a:t>Д. </a:t>
            </a:r>
            <a:r>
              <a:rPr lang="ru-RU" sz="1800" dirty="0"/>
              <a:t>Джекобс ; пер. с англ. Л. Мотылева. </a:t>
            </a:r>
            <a:r>
              <a:rPr lang="ru-RU" sz="1800" dirty="0" smtClean="0"/>
              <a:t>- 3-е </a:t>
            </a:r>
            <a:r>
              <a:rPr lang="ru-RU" sz="1800" dirty="0"/>
              <a:t>изд., испр</a:t>
            </a:r>
            <a:r>
              <a:rPr lang="ru-RU" sz="1800" dirty="0" smtClean="0"/>
              <a:t>. - </a:t>
            </a:r>
            <a:r>
              <a:rPr lang="ru-RU" sz="1800" dirty="0"/>
              <a:t>Москва : Новое издательство, 2019. </a:t>
            </a:r>
            <a:r>
              <a:rPr lang="ru-RU" sz="1800" dirty="0" smtClean="0"/>
              <a:t>- 512 </a:t>
            </a:r>
            <a:r>
              <a:rPr lang="ru-RU" sz="1800" dirty="0"/>
              <a:t>с. (Библиотека свободы</a:t>
            </a:r>
            <a:r>
              <a:rPr lang="ru-RU" sz="1800" dirty="0" smtClean="0"/>
              <a:t>). - </a:t>
            </a:r>
            <a:r>
              <a:rPr lang="en-US" sz="1800" dirty="0"/>
              <a:t>ISBN 978-5-98397-237-1.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857752" cy="5072098"/>
          </a:xfrm>
        </p:spPr>
        <p:txBody>
          <a:bodyPr>
            <a:normAutofit fontScale="92500" lnSpcReduction="20000"/>
          </a:bodyPr>
          <a:lstStyle/>
          <a:p>
            <a:pPr algn="just" fontAlgn="base">
              <a:buNone/>
            </a:pPr>
            <a:r>
              <a:rPr lang="ru-RU" sz="2000" dirty="0"/>
              <a:t> </a:t>
            </a:r>
            <a:r>
              <a:rPr lang="ru-RU" sz="2000" dirty="0" smtClean="0"/>
              <a:t>		Написанная </a:t>
            </a:r>
            <a:r>
              <a:rPr lang="ru-RU" sz="2000" dirty="0"/>
              <a:t>50 лет назад, книга Джейн Джекобс «Смерть и жизнь больших американских городов» уже давно стала классической, но до сих пор не утратила своего революционного значения в истории осмысления города и городской жизни. Именно здесь впервые были последовательно сформулированы аргументы против городского планирования, руководствующегося абстрактными идеями и игнорирующего повседневную жизнь горожан. По мнению Джекобс, живой и разнообразный город, основанный на спонтанном порядке и различных механизмах саморегулирования, во всех отношениях куда более пригоден для жизни, чем реализация любой градостроительной теории, сколь бы продуманной и рациональной она не выглядела.</a:t>
            </a:r>
          </a:p>
        </p:txBody>
      </p:sp>
      <p:pic>
        <p:nvPicPr>
          <p:cNvPr id="7170" name="Picture 2" descr="C:\Users\user\Desktop\новые книги\стройка\SCAN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911988"/>
            <a:ext cx="3335343" cy="4806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</TotalTime>
  <Words>1239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подарок от Института медиа, архитектуры и дизайна «Стрелка»  для Научной библиотеки  Тульского государственного университета   </vt:lpstr>
      <vt:lpstr>              Программа «Архитекторы.РФ»</vt:lpstr>
      <vt:lpstr>Харви, Д. Социальная справедливость и город = Social Justice and the City / Д. Харви; пер. с англ. Е. Ю. Герасимовой. - 2-е изд.  - Москва : Новое литературное обозрение, 2019. - 437 с. - (Studia urbanica) .  - ISBN 978-5-4448-1108-5 (в пер.)</vt:lpstr>
      <vt:lpstr>Шлингман, П. Urban Express: 15 правил нового мира, в котором главные роли у городов и женщин = Urban Express: 15 Urban Rules to Help You Navigate the New World That's Being Shaped by Women and Cities / П. Шлингман, К. Нордстрем ; пер. с англ. К. Артамоновой, А. Лавруши. - Москва : Альпина Паблишер, 2019. - 268 с. : ил.  - ISBN 978-5-9614-2400-3 (рус.) (в пер.) . - ISBN 978-9-1371-4652-2 (англ.) .</vt:lpstr>
      <vt:lpstr>Зукин, Ш. Культуры городов = The Cultures of Cities / Ш. Зукин ; пер. с англ. Д. Симановского. -2-е изд. - Москва : Новое литературное обозрение, 2018. - 421 с. : ил. -(Studia urbanica). - ISBN 978-5-4448-0926-6 (в пер.) .</vt:lpstr>
      <vt:lpstr>Миколайт, А. Код города. 100 Наблюдений, которые помогут понять город = Urban Code. 100 Lessons for Understanding the City / А. Миколайт, М. Пюркхауэр ; пер. с англ. А. Тарасенко, ред. Д. Бегляров. - Москва : Strelka Press, 2020.  - 152 с. : ил.  - ISBN 978-5-907163-06-5.</vt:lpstr>
      <vt:lpstr>Ревзин, Г. И. Как устроен город : 36 эссе по философии урбанистики / Г. И. Ревзин. - Москва : Strelka Press, 2019. - 270 с. - (Проект Ъ-Weekend) . - ISBN 978-5-906264-98-5.</vt:lpstr>
      <vt:lpstr>Лайдон, М. Тактический урбанизм. Краткосрочные действия - долгосрочные перемены = Tactical Urbanism. Short-term Action for Long-term Change / М. Лайдон, Э. Гарсиа ; пер. с англ. Л. Сумм, А. Огнева. - Москва : Strelka Press, 2019. - 304 с. : ил.  - ISBN 978-5-906264-93-0.</vt:lpstr>
      <vt:lpstr>Джекобс, Д. Смерть и жизнь больших американских городов = The Death and Life of Great American Cities / Д. Джекобс ; пер. с англ. Л. Мотылева. - 3-е изд., испр. - Москва : Новое издательство, 2019. - 512 с. (Библиотека свободы). - ISBN 978-5-98397-237-1.</vt:lpstr>
      <vt:lpstr>Урбан, Ф. Башня и коробка. Краткая история массового жилья = Tower and Slab. Histories of Global Mass Housing / Ф. Урбан ; пер. с англ. П. Фаворова, ред.       Н. Стефанович.  - Москва : Strelka Press, 2019. - 296 с. : ил. - ISBN 978-5-906264-92-3.</vt:lpstr>
      <vt:lpstr>Эллард, К. Среда обитания. Как архитектура влияет на наше поведение и самочувствие = Places of the Heart. The Psychogeography of Everyday Life / К. Эллард ; пер. с англ. Е. Корюкиной, А. Васильевой, ред. Л. Любавина.  - 3-е изд. - Москва : Альпина Паблишер, 2020. - 288 с.  - ISBN 978-5-9614-7018-5 (рус.) (в пер.) . - ISBN 978-1-942658-00-9 (англ.) .</vt:lpstr>
      <vt:lpstr>Садик-Хан, Д. Битва за города. Как изменить наши улицы. Революционные идеи в градостроительстве : пер. с англ. / Д. Садик-Хан, С. Соломонов. - Москва : Олимп-Бизнес, 2020. - XIV, 402 с. : ил., [16] л. цв. ил. - ISBN 978-5-9909050-4-7 (в пер.) .</vt:lpstr>
      <vt:lpstr>Роу, К. Город-коллаж = Collage City / К. Роу, Ф. Кеттер ; пер. с англ. И. Третьякова, науч. ред. А. Горленко.  - Москва : Strelka Press, 2018. - 208 с. : ил. - ISBN 978-5-906264-81-7 (в суперобл.) .</vt:lpstr>
      <vt:lpstr>Айзенман, П. Десять канонических зданий, 1950-2000 = Ten Canonical Buildings, 1950-2000 / П. Айзенман ; пер. с англ. И. Третьякова, ред. К. Асс. - Москва : Strelka Press, 2017. - 312 с. : ил., цв. ил. - ISBN 978-5-906264-65-7.</vt:lpstr>
      <vt:lpstr>Нефёдов, В. А. Городской ландшафтный дизайн : учебное пособие для архитектурных и дизайнерских специальностей / В. А. Нефёдов. - 2-е изд. - Санкт-Петербург : Любавич, 2020. - 320 с. : ил., цв. ил. - ISBN 978-5-907344-09-9.</vt:lpstr>
      <vt:lpstr>Массовое жилище как объект творчества. Роль социальной инженерии и художественных идей в проектировании жилой среды : опыт XX и проблемы XXI века = Mass housing as a form of creativity / Науч.-исслед. ин-т теории и истории изобр. искусств при Российской акад. художеств ; отв. ред. Т. Г. Малинина. - Москва : БуксМАрт, 2015. - 496 с. : ил., цв. ил. - ISBN 978-5-906190-36-9 (в пер.) .</vt:lpstr>
      <vt:lpstr>Нойферт, Э. Строительное проектирование = Bauentwurfslehre : справочник для профессиональных строителей и застройщиков, для тех, кто учится, и тех, кто учит : пер. с нем. / Э. Нойферт . - 42-е изд., перераб. и доп. - Москва : Архитектура-С, 2020. - XII, 600 c. : ил.  - ISBN 978-5-9647-0335-8 (рус.) (в пер.) . - ISBN 978-3-658-21876-8 (нем.)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книги  по архитектуре и строительству  из фонда Научной библиотеки  Тульского государственного университета</dc:title>
  <dc:creator>user</dc:creator>
  <cp:lastModifiedBy>user</cp:lastModifiedBy>
  <cp:revision>14</cp:revision>
  <dcterms:created xsi:type="dcterms:W3CDTF">2020-12-01T14:44:14Z</dcterms:created>
  <dcterms:modified xsi:type="dcterms:W3CDTF">2020-12-02T06:56:57Z</dcterms:modified>
</cp:coreProperties>
</file>