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6" r:id="rId4"/>
    <p:sldId id="270" r:id="rId5"/>
    <p:sldId id="274" r:id="rId6"/>
    <p:sldId id="259" r:id="rId7"/>
    <p:sldId id="260" r:id="rId8"/>
    <p:sldId id="265" r:id="rId9"/>
    <p:sldId id="261" r:id="rId10"/>
    <p:sldId id="262" r:id="rId11"/>
    <p:sldId id="263" r:id="rId12"/>
    <p:sldId id="275" r:id="rId13"/>
    <p:sldId id="264" r:id="rId14"/>
    <p:sldId id="267" r:id="rId15"/>
    <p:sldId id="266" r:id="rId16"/>
    <p:sldId id="268" r:id="rId17"/>
    <p:sldId id="269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8720" autoAdjust="0"/>
  </p:normalViewPr>
  <p:slideViewPr>
    <p:cSldViewPr>
      <p:cViewPr>
        <p:scale>
          <a:sx n="87" d="100"/>
          <a:sy n="87" d="100"/>
        </p:scale>
        <p:origin x="-230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C9ED36-F354-449A-B71C-36A3320B35EC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84E3E2-2FF7-4A89-BA94-475CD573F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958E9E-E7E5-48C7-96E0-B95E4494A7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74E90B-2E37-4850-A436-6E08817970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BF570-5ED7-4CFC-BCC7-237D8BE51B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Головин, С. А. Физическое металловедение в Тульском государственном университете (1930-2005 / С. А. Головин, А. Е. Гвоздев. - Тула : Изд-во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ТулГУ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129 с.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для измерения модуля Юнга сталей при высоких температурах / С. А. Головин [и др.] // Взаимодействие дефектов кристаллической решетки и свойства металлов : сб.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тр. - Тула, 1980. - С. 90-93.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Головин, С. А. Внутреннее трение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микропластически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деформированных материалов / С. А. Головин, Д. М. Левин // Взаимодействие дефектов кристаллической решетки и свойства металлов : сб.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тр. - Тула, 1982. - C. 3-12.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структурного состояния переохлажденного аустенита на отпуск мартенсита /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В.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Взаимодействие дефектов кристаллической решетки и свойства металлов : сб.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тр. - Тула, Тула, 1983. – С. 143-149.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Ольшанский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 Б. Влияние микролегирования на структуру и свойства вольфрама / А. Б.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Ольшанский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 А. Головин // Взаимодействие дефектов кристаллической решетки и свойства металлов : сб.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тр. - Тула, Тула, 1984. - с. 139-142.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Головин, С. А. Исследование диффузии атомов примеси вдоль дислокации в сплавах алюминия / С. А. Головин, Л. А. Устинова, Д. М. Левин // Диффузионные процессы в металлах : сб.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тр. - Тула, 1978. - C. 85-89 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Головин, С.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 Особенности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дислокационно-примесного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и насыщения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примесных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 в сплавах алюминия / С.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А.Устинова // Диффузионные процессы в металлах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Тула,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1980. - С. 76-84.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Головин, С. А. Выносливость некоторых углеродистых сталей / С.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 // Известия высших учебных заведений. Серия : Черная металлургия. – М., 1960. - № 5. – С. 146-150.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Головин, С. А. Аналитические возможности метода внутреннего трения при изучении усталости металлов / С. А. Головин // Известия Тульского государственного университета. Серия : Материаловедение. – 2004. 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5. - С. 61-70.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Левин, Д. М. Современные методы определения упругих и неупругих характеристик твердых тел / Д. М. Левин, С.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 / Механические и физико-химические свойства материалов. – М., 1990. – С 7-29.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Левин, Д. М. Анализ кривых микропластической деформации в медных сплавах / Д. М. Левин, С.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Головин, А. Н.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Чуканов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Термическая обработка и физика металлов. – Свердловск, 1985. – С. 93-98.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Кпиштал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М. А. Внутреннее трение упроченной стали / М. А.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Кришлал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 // Физика металлов и металловедение. – М., 1962. – Т. 14.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6, С. 913-916.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Головин, С. А. Внутреннее трение пластически деформированной малоуглеродистой стали / С.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А. Саркисян // Физика металлов и металловедение. – М., 1964. – С. 440-444.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Кпиштал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М. А. Диффузионная стадия процесса термического старения малоуглеродистых сплавов на основе железа / М. А.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Кришлал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Головин, В. М. Власов // Физика металлов и металловедение. – М., 1969. – Т. 28,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4. – С. 615-620.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Левин, Д. М. Исследование механизмов в кинетике поздних стадий старения / Д. М. Левин, С.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 // Физика металлов и металловедение. – М., 1976. – Т. 42,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6. – С. 1207-1213.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63B7F0-091B-46E3-AC56-B9223E62AD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F2B9D2-6129-4110-AB23-9B11B9C447E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D7B697-57CE-47FA-8840-B8FD7FE7F1E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D45FC5-03F0-4514-B06A-3F0D181919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EF223-B1C0-4E65-A8F9-62BADA69B9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8A4C7-D687-4520-8F8C-812E66AEF91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A9A81-712F-436C-9642-9FB442EDA7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7520E-4E92-48C8-8B69-B6A14A95D7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37165A-B47C-462E-AC6B-D2131C9F63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54BD-8127-4306-A61F-4FD7B8D2EC35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597CA-A949-4F0E-A087-30AB5226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3B56-534B-4A63-AA0E-53100F0D16C2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965F8-5186-4D24-AEB8-A461BE1AE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51EB-E4E2-4492-A758-14D2BF6F3521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AC09-05B0-4AF5-8374-CECB7A042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A107-48DC-4B11-96D8-BFF3D8E4EDFF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DAA1-FBA7-4538-A7D4-EF45C9691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703B-CFFE-4EAB-A25E-57634A1DE737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ACDDD-F3ED-47C3-881D-687E98D8E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A78E-80A9-43EA-A4AF-336780162834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9547-4438-411E-8EC8-97A815785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823E-AF4C-4A3E-BC45-718F03AE0124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A0875-4E73-4EA6-B645-56A0F8EFA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0390-1963-4357-B528-B7FB57E1A8EE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BC8F-48CE-4AD8-8BF4-118DCDAEC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6E5A-36EE-4249-AB24-C74BDF9223AC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F86E1-94DF-4AE5-ACFA-C596AB3F1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E4BB-F52B-45FB-B4A5-A01A53B3F22A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BADA-3809-4D43-9292-4E5193480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210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06CA-8E0A-469B-ABD6-D6328D32FBFD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A50C-E65A-4427-84DC-BAE7FA0D3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234A7C-2396-4D73-BAB2-4BAE81D42DE1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BF30834-044D-44E2-9A3D-C83C5E596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61" r:id="rId3"/>
    <p:sldLayoutId id="2147483656" r:id="rId4"/>
    <p:sldLayoutId id="2147483662" r:id="rId5"/>
    <p:sldLayoutId id="2147483657" r:id="rId6"/>
    <p:sldLayoutId id="2147483663" r:id="rId7"/>
    <p:sldLayoutId id="2147483664" r:id="rId8"/>
    <p:sldLayoutId id="2147483665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im0-tub-ru.yandex.net/i?id=34f8e27e32c17c2038cd901de78b8999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500063"/>
            <a:ext cx="27098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14813" y="214313"/>
            <a:ext cx="4429125" cy="6143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1932-2017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)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</a:rPr>
              <a:t>доктор технических наук, 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профессор, 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</a:rPr>
              <a:t>создатель 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научной 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</a:rPr>
              <a:t>школы 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«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</a:rPr>
              <a:t>Неупругие явления в металлах и сплавах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Z:\Библиотека\ОТДЕЛЫ\АГЛ\ГОЛОВИН С.А\Физические основы пластич. деф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85750"/>
            <a:ext cx="2249487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9"/>
          <p:cNvSpPr>
            <a:spLocks noChangeArrowheads="1"/>
          </p:cNvSpPr>
          <p:nvPr/>
        </p:nvSpPr>
        <p:spPr bwMode="auto">
          <a:xfrm>
            <a:off x="4143375" y="428625"/>
            <a:ext cx="4714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 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Физические основы пластической деформации : учеб. пособие / С. А. Головин. - 2-е изд., перераб. и доп. - Тула, 2004. - 202 с.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Z:\Библиотека\ОТДЕЛЫ\АГЛ\ГОЛОВИН С.А\Головин  Физическое металловеде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3429000"/>
            <a:ext cx="234156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10"/>
          <p:cNvSpPr>
            <a:spLocks noChangeArrowheads="1"/>
          </p:cNvSpPr>
          <p:nvPr/>
        </p:nvSpPr>
        <p:spPr bwMode="auto">
          <a:xfrm>
            <a:off x="1500188" y="38576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 Физическое металловедение в Тульском государственном университете (1930-2005) / С. А. Головин, А. Е. Гвоздев. - Тула : Изд-во ТулГУ, 2005. – 129 с.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Z:\Библиотека\ОТДЕЛЫ\АГЛ\ГОЛОВИН С.А\Теория обработки металлов давл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85750"/>
            <a:ext cx="20002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8"/>
          <p:cNvSpPr>
            <a:spLocks noChangeArrowheads="1"/>
          </p:cNvSpPr>
          <p:nvPr/>
        </p:nvSpPr>
        <p:spPr bwMode="auto">
          <a:xfrm>
            <a:off x="3786188" y="357188"/>
            <a:ext cx="5072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Теория обработки металлов давлением : учебник для бакалавров и магистров / В. А. Голенков [и др.]; под ред. В. А. Голенкова, С. П. Яковлева. - 3-е изд. – М. : Машиностроение, 2013. - 441 с.</a:t>
            </a: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3429000" y="364331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ИЗБРАННЫЕ СТАТЬИ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ИЗ СБОРНИКОВ ТРУДОВ</a:t>
            </a:r>
          </a:p>
        </p:txBody>
      </p:sp>
      <p:pic>
        <p:nvPicPr>
          <p:cNvPr id="30724" name="Picture 4" descr="Z:\Библиотека\ОТДЕЛЫ\АГЛ\ГОЛОВИН С.А\Дефекты кристаллической решетки сб.19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4143375"/>
            <a:ext cx="164306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>
            <a:off x="3714750" y="4500563"/>
            <a:ext cx="5143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Влияние кремния на формирование структуры и фазового состава наплавочных материалов системы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Fe-Cr-Ni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/ С. А. Головин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// Дефекты кристаллической решетки и свойства металлов и сплавов. – Тула, 1992. – С. 105-111.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Z:\Библиотека\ОТДЕЛЫ\АГЛ\ГОЛОВИН С.А\Дефекты кристаллической решетки сб.1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3571875"/>
            <a:ext cx="20304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5"/>
          <p:cNvSpPr>
            <a:spLocks noChangeArrowheads="1"/>
          </p:cNvSpPr>
          <p:nvPr/>
        </p:nvSpPr>
        <p:spPr bwMode="auto">
          <a:xfrm>
            <a:off x="3929063" y="4000500"/>
            <a:ext cx="4786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 Механическая спектроскопия усталостных процессов / С. А. Головин // Дефекты кристаллической решетки и сплавы с особыми свойствами. – Тула, 1994. – С. 5-30.</a:t>
            </a:r>
          </a:p>
        </p:txBody>
      </p:sp>
      <p:pic>
        <p:nvPicPr>
          <p:cNvPr id="32771" name="Picture 2" descr="Z:\Библиотека\ОТДЕЛЫ\АГЛ\ГОЛОВИН С.А\Внутреннее трение в металла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85750"/>
            <a:ext cx="19780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9"/>
          <p:cNvSpPr>
            <a:spLocks noChangeArrowheads="1"/>
          </p:cNvSpPr>
          <p:nvPr/>
        </p:nvSpPr>
        <p:spPr bwMode="auto">
          <a:xfrm>
            <a:off x="1428750" y="714375"/>
            <a:ext cx="51435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 Внутреннее трение аустенитных сталей / С. А. Головин, К. Н. Белкин, Б. М. Драпкин // Внутреннее трение в металлах и сплавах. – М., 1966. – С. 82-85.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Z:\Библиотека\ОТДЕЛЫ\АГЛ\ГОЛОВИН С.А\Известия Тулгу. Сер.Материаловед. Вып.1  2000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1428750" y="357188"/>
            <a:ext cx="20669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Прямоугольник 4"/>
          <p:cNvSpPr>
            <a:spLocks noChangeArrowheads="1"/>
          </p:cNvSpPr>
          <p:nvPr/>
        </p:nvSpPr>
        <p:spPr bwMode="auto">
          <a:xfrm>
            <a:off x="3786188" y="357188"/>
            <a:ext cx="50720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 Диффузионная релаксация в твердых растворах замещения / С. А. Головин // Известия Тульского государственного университета. Серия : Материаловедение. –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2000. – Вып. 1. – С. 10-16.</a:t>
            </a:r>
            <a:endParaRPr lang="ru-RU">
              <a:latin typeface="Corbel" pitchFamily="34" charset="0"/>
            </a:endParaRPr>
          </a:p>
        </p:txBody>
      </p:sp>
      <p:pic>
        <p:nvPicPr>
          <p:cNvPr id="34819" name="Picture 2" descr="Z:\Библиотека\ОТДЕЛЫ\АГЛ\ГОЛОВИН С.А\Известия Тулгу. Сер.Материаловед. Вып.2  2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3429000"/>
            <a:ext cx="2016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6"/>
          <p:cNvSpPr>
            <a:spLocks noChangeArrowheads="1"/>
          </p:cNvSpPr>
          <p:nvPr/>
        </p:nvSpPr>
        <p:spPr bwMode="auto">
          <a:xfrm>
            <a:off x="1500188" y="4000500"/>
            <a:ext cx="48577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 Неупругие свойства графито-полимерных смесей / С. А. Головин, Т. С. Павлова // Известия Тульского государственного университета. Серия : Материаловедение. –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2002. – Вып. 2. – С. 75-80.</a:t>
            </a:r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Z:\Библиотека\ОТДЕЛЫ\АГЛ\ГОЛОВИН С.А\Известия Тулгу. Сер.Физика. Вып.5  2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357188"/>
            <a:ext cx="207645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3929063" y="571500"/>
            <a:ext cx="50006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 Возможности компьютерного анализа при изучении релаксационного спектра внутреннего трения аустенитной стали / С. А. Головин, В. А. Семин, С. С. Гончаров // Известия Тульского государственного университета. Серия : Физика. – 2005. - Вып. 5. - С.199-204. </a:t>
            </a:r>
          </a:p>
        </p:txBody>
      </p:sp>
      <p:pic>
        <p:nvPicPr>
          <p:cNvPr id="36867" name="Picture 3" descr="Z:\Библиотека\ОТДЕЛЫ\АГЛ\ГОЛОВИН С.А\Известия вузов. Сер. Черная металлургия №9  2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214688"/>
            <a:ext cx="22002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8"/>
          <p:cNvSpPr>
            <a:spLocks noChangeArrowheads="1"/>
          </p:cNvSpPr>
          <p:nvPr/>
        </p:nvSpPr>
        <p:spPr bwMode="auto">
          <a:xfrm>
            <a:off x="1428750" y="3786188"/>
            <a:ext cx="48577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 Температурный спектр внутреннего трения чугунов / С. А. Головин, А. Г. Петрушина // Известия высших учебных заведений. Черная металлургия. – 2009. - № 9. - C. 51-54.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Z:\Библиотека\ОТДЕЛЫ\АГЛ\ГОЛОВИН С.А\Известия Тулгу. Сер.Материаловед. Вып.5  2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85750"/>
            <a:ext cx="186372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Прямоугольник 4"/>
          <p:cNvSpPr>
            <a:spLocks noChangeArrowheads="1"/>
          </p:cNvSpPr>
          <p:nvPr/>
        </p:nvSpPr>
        <p:spPr bwMode="auto">
          <a:xfrm>
            <a:off x="3857625" y="428625"/>
            <a:ext cx="50720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 Российская школа неупругости в твердых телах / С. А. Головин, Б. М. Даринский // Известия Тульского государственного университета. Серия : Материаловедение. –  2004. - Вып. 5. - С. 3-15. </a:t>
            </a:r>
          </a:p>
        </p:txBody>
      </p:sp>
      <p:pic>
        <p:nvPicPr>
          <p:cNvPr id="38915" name="Picture 2" descr="Z:\Библиотека\ОТДЕЛЫ\АГЛ\ГОЛОВИН С.А\Известия Тулгу. Сер.Материаловед. Вып.6  2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286125"/>
            <a:ext cx="2173288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Прямоугольник 6"/>
          <p:cNvSpPr>
            <a:spLocks noChangeArrowheads="1"/>
          </p:cNvSpPr>
          <p:nvPr/>
        </p:nvSpPr>
        <p:spPr bwMode="auto">
          <a:xfrm>
            <a:off x="1500188" y="3714750"/>
            <a:ext cx="4572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Исследование влияния легирования альфа-Fe алюминием и кремнием на параметры релаксации Снука / И. С. Головин [и др.] // Известия Тульского государственного университета. Серия : Материаловедение. –  2006. - Вып. 6. - C. 16-31.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Z:\Библиотека\ОТДЕЛЫ\АГЛ\ГОЛОВИН С.А\Металловедение и термич. №2  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429000"/>
            <a:ext cx="19288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Прямоугольник 6"/>
          <p:cNvSpPr>
            <a:spLocks noChangeArrowheads="1"/>
          </p:cNvSpPr>
          <p:nvPr/>
        </p:nvSpPr>
        <p:spPr bwMode="auto">
          <a:xfrm>
            <a:off x="1500188" y="3857625"/>
            <a:ext cx="5000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Петрушин, Г. Д. Неупругие свойства высокопрочного чугуна с деформированным графитом / Г. Д. Петрушин, А. Г. Петрушина, С. А. Головин // Металловедение и термическая обработка металлов. – 2011. - № 2. - С. 27-33.</a:t>
            </a:r>
          </a:p>
        </p:txBody>
      </p:sp>
      <p:pic>
        <p:nvPicPr>
          <p:cNvPr id="40963" name="Picture 2" descr="Z:\Библиотека\ОТДЕЛЫ\АГЛ\ГОЛОВИН С.А\Деформация и разрушение материалов №7 2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85750"/>
            <a:ext cx="20510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8"/>
          <p:cNvSpPr>
            <a:spLocks noChangeArrowheads="1"/>
          </p:cNvSpPr>
          <p:nvPr/>
        </p:nvSpPr>
        <p:spPr bwMode="auto">
          <a:xfrm>
            <a:off x="4000500" y="571500"/>
            <a:ext cx="478631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 Температурная зависимость внутреннего трения и свойства деформированных малоуглеродистых сплавов железа / С. А. Головин, И. В. Тихонова // Деформация и разрушение материалов. - 2013. - № 7. - С. 16-21.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Z:\Библиотека\ОТДЕЛЫ\АГЛ\ГОЛОВИН С.А\Металловедение и термич. №5  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57188"/>
            <a:ext cx="2071687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Прямоугольник 4"/>
          <p:cNvSpPr>
            <a:spLocks noChangeArrowheads="1"/>
          </p:cNvSpPr>
          <p:nvPr/>
        </p:nvSpPr>
        <p:spPr bwMode="auto">
          <a:xfrm>
            <a:off x="3929063" y="500063"/>
            <a:ext cx="48577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 Механическая спектроскопия релаксации Снуковского типа / С. А. Головин, И. С. Головин // Металловедение и термическая обработка металлов. - 2012. - № 5. - С. 3-11.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2"/>
          <p:cNvSpPr>
            <a:spLocks noChangeArrowheads="1"/>
          </p:cNvSpPr>
          <p:nvPr/>
        </p:nvSpPr>
        <p:spPr bwMode="auto">
          <a:xfrm>
            <a:off x="1285875" y="214313"/>
            <a:ext cx="757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Прямоугольник 4"/>
          <p:cNvSpPr>
            <a:spLocks noChangeArrowheads="1"/>
          </p:cNvSpPr>
          <p:nvPr/>
        </p:nvSpPr>
        <p:spPr bwMode="auto">
          <a:xfrm>
            <a:off x="3786188" y="285750"/>
            <a:ext cx="2284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БИБЛИОГРАФИЯ </a:t>
            </a:r>
          </a:p>
        </p:txBody>
      </p:sp>
      <p:sp>
        <p:nvSpPr>
          <p:cNvPr id="43011" name="Прямоугольник 5"/>
          <p:cNvSpPr>
            <a:spLocks noChangeArrowheads="1"/>
          </p:cNvSpPr>
          <p:nvPr/>
        </p:nvSpPr>
        <p:spPr bwMode="auto">
          <a:xfrm>
            <a:off x="1357313" y="857250"/>
            <a:ext cx="750093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1. Установка для измерения модуля Юнга сталей при высоких температурах / С. А. Головин [и др.] // Взаимодействие дефектов кристаллической решетки и свойства металлов : сб. науч. тр. - Тула, 1980. - С. 90-93.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2. Головин, С. А. Внутреннее трение микропластически деформированных материалов / С. А. Головин, Д. М. Левин // Взаимодействие дефектов кристаллической решетки и свойства металлов : сб. науч. тр. - Тула, 1982. - C. 3-12. 3. Влияние структурного состояния переохлажденного аустенита на отпуск мартенсита / Л. В. Лабо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// Взаимодействие дефектов кристаллической решетки и свойства металлов : сб. науч. тр. - Тула, 1983. – С. 143-149.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4. Ольшанский, А. Б. Влияние микролегирования на структуру и свойства вольфрама / А. Б. Ольшанский, С. А. Головин // Взаимодействие дефектов кристаллической решетки и свойства металлов : сб. науч. тр. - Тула, 1984. - С. 139-142.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5. Головин, С. А. Исследование диффузии атомов примеси вдоль дислокации в сплавах алюминия / С. А. Головин, Л. А. Устинова, Д. М. Левин // Диффузионные процессы в металлах : сб. науч. тр. - Тула, 1978. - C. 85-89 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6. Головин, С.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А. Особенности дислокационно-примесного взаимодействия и насыщения примесных атмосфер в сплавах алюминия / С.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Головин,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Л.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А.Устинова // Диффузионные процессы в металлах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науч.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тр.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Тула,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1980. - С. 76-84. 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1"/>
          <p:cNvSpPr>
            <a:spLocks noChangeArrowheads="1"/>
          </p:cNvSpPr>
          <p:nvPr/>
        </p:nvSpPr>
        <p:spPr bwMode="auto">
          <a:xfrm>
            <a:off x="1285875" y="214313"/>
            <a:ext cx="7572375" cy="6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7. Головин, С. А. Выносливость некоторых углеродистых сталей / С.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Головин // Известия высших учебных заведений. Серия : Черная металлургия. – 1960. - № 5. – С. 146-150.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8. Головин, С. А. Аналитические возможности метода внутреннего трения при изучении усталости металлов / С. А. Головин // Известия Тульского государственного университета. Серия : Материаловедение. – 2004. - Вып. 5. - С. 61-70.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9. Левин, Д. М. Современные методы определения упругих и неупругих характеристик твердых тел / Д. М. Левин, С.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Головин / Механические и физико-химические свойства материалов. – М., 1990. – С 7-29.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10. Левин, Д. М. Анализ кривых микропластической деформации в медных сплавах / Д. М. Левин, С.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Головин, А. Н. Чуканов // Термическая обработка и физика металлов. – Свердловск, 1985. – С. 93-98.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11. Криштал, М. А. Внутреннее трение упроченной стали / М. А. Криштал, С.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Головин // Физика металлов и металловедение. – 1962. – Т. 14, вып. 6. - С. 913-916.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12. Головин, С. А. Внутреннее трение пластически деформированной малоуглеродистой стали / С.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Головин,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Д. А. Саркисян // Физика металлов и металловедение. – 1964. –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Т. 17, вып. 3. - С. 440-444.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13. Криштал, М. А. Диффузионная стадия процесса термического старения малоуглеродистых сплавов на основе железа / М. А. Криштал, С.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Головин, В. М. Власов // Физика металлов и металловедение. – 1969. – Т. 28, вып. 4. – С. 615-620.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14. Левин, Д. М. Исследование механизмов в кинетике поздних стадий старения / Д. М. Левин, С.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Головин // Физика металлов и металловедение. – 1976. – Т. 42, вып. 6. – С. 1207-1213. 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1285875" y="0"/>
            <a:ext cx="7500938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БИОГРАФИЯ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1285875" y="1000125"/>
            <a:ext cx="750093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С.А. Головин родился 30 мая 1932 года в Туле. Окончил с серебряной медалью 4-ю мужскую среднюю школу, Тульский механический институт по специальности «Горное машиностроение» (1955, с отличием) и аспирантуру по специальности «Металловедение и термическая обработка металлов» (1958).</a:t>
            </a: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 1958 года на преподавательской работе в родном вузе  (ставшим в последующем Тульским политехническим институтом, а затем Тульским государственным университетом): ассистент, старший преподаватель, доцент, профессор. В 1960 году в Московском институте стали и сплавов защитил кандидатскую, а в 1980 году в ИМФ ЦНИИЧМ (г. Москва) - докторскую диссертацию.</a:t>
            </a: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 1972 года зав. кафедрой «Металловедение и термическая обработка металлов», с 1993 зав. кафедрой «Материаловедение и технология новых материалов», в 1996-1999 годах зав. кафедрой «Физика металлов и материаловедение».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428750" y="214313"/>
            <a:ext cx="735806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Научные труды профессора С.А. Головина до настоящего времени остаются фундаментальной основой металловедения. Он автор и соавтор 12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монографий и более 350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научных публикаций, опубликованных в центральных и ведущих зарубежных издательствах. Научный редактор 35 межвузовских сборников, трудов всесоюзных и международных конференций.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 использованием разработанных им методов и средств измерения получены и аттестованы таблицы стандартных справочных данных 150 марок сталей и сплавов различного назначения и создана первая в России автоматизированная база данных Росматериалбанка Государственной службы стандартных справочных данных РФ. Кафедра, которой 27 лет руководил профессор С.А. Головин, установила научные связи практически со всеми профильными вузами, НИИ и академическими институтами России, СНГ и рядом зарубежных учебных и научных учреждений.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С 1972 по 1989 годы руководитель отраслевой научно-исследовательской лаборатории физики металлов и прочности.</a:t>
            </a:r>
            <a:endParaRPr lang="ru-RU" sz="200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1357313" y="214313"/>
            <a:ext cx="74295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 1989 году по инициативе С.А. Головина была создана международная российско-словацкая лаборатория «Упругие и неупругие свойства металлов». Совместные научные работы были отмечены премиями словацкого фонда, а профессор С. А. Головин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Знаком почета ЧССР, дипломом и памятной серебряной медалью «За заслуги» и званием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Doctor Honoris causa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Университета Жилина (Словакия).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За свою плодотворную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научную и педагогическую деятельность профессор С.А. Головин был удостоен многих почетных наград и званий: ордена Дружбы народов (1980), лауреата премии им. С.И. Мосина (1968, 1979, 1989), заслуженного деятеля науки и техники РФ (1991), почетного работника высшего образования России (1997), почетного профессора Вятского государственного технического университета (1999), действительного члена Международной Академии наук высшей школы.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Умер 19 января 2017 года.</a:t>
            </a:r>
          </a:p>
          <a:p>
            <a:pPr algn="just"/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3571875" y="285750"/>
            <a:ext cx="260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ЛИТЕРАТУРА О НЕМ </a:t>
            </a:r>
            <a:endParaRPr lang="ru-RU">
              <a:latin typeface="Corbel" pitchFamily="34" charset="0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1285875" y="857250"/>
            <a:ext cx="75723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1. О присвоении почетного звания «Заслуженный деятель науки и техники РСФСР»: Указ Президента РСФСР от 16.10.1991 // Ведомости Съезда нар. депутатов РСФСР и Верхов. Совета РСФСР. – 1991. - № 42. - Ст. 1357.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 т. ч. С. А. Головину.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2. Головин Станислав Алексеевич // Тульский биографический словарь. - Тула, 1996. - Т. 1. - С. 139-140.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3. Головин Станислав Алексеевич // Тульские ученые накануне третьего тысячелетия : сб.  аналит. и информ. материалов. - Тула, 2000.- С. 300.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4. От института к университету :  очерки истории Тульского гос. ун-та : 1980-2000 гг. – Тула, 2000. - 527 с. - Именной указ.: с. 492-518 [Головин С. А.].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5. Алтунина, Л. Тульский профессор - почетный доктор европейского университета  // Тула вечерняя. – 1999. - 19 янв. - С. 5.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4429125" y="285750"/>
            <a:ext cx="102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КНИГИ</a:t>
            </a:r>
          </a:p>
        </p:txBody>
      </p:sp>
      <p:pic>
        <p:nvPicPr>
          <p:cNvPr id="20482" name="Picture 3" descr="Z:\Библиотека\ОТДЕЛЫ\АГЛ\ГОЛОВИН С.А\Механизмы поглощения энерг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785813"/>
            <a:ext cx="21177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3929063" y="928688"/>
            <a:ext cx="4929187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И. С. Механизмы поглощения энергии в пористых материалах / И. С. Головин, С. А. Головин. - М. : РГТУ-МАТИ; Тула, 2000. - 42 с.</a:t>
            </a:r>
          </a:p>
        </p:txBody>
      </p:sp>
      <p:pic>
        <p:nvPicPr>
          <p:cNvPr id="20484" name="Picture 2" descr="Z:\Библиотека\ОТДЕЛЫ\АГЛ\ГОЛОВИН С.А\Механическая спектрос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3643313"/>
            <a:ext cx="21796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8"/>
          <p:cNvSpPr>
            <a:spLocks noChangeArrowheads="1"/>
          </p:cNvSpPr>
          <p:nvPr/>
        </p:nvSpPr>
        <p:spPr bwMode="auto">
          <a:xfrm>
            <a:off x="1428750" y="4286250"/>
            <a:ext cx="5072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 Механическая спектроскопия и демпфирующая способность металлов и сплавов : учеб. пособие / С. А. Головин. - Тула, 2006. - 76 с.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Z:\Библиотека\ОТДЕЛЫ\АГЛ\ГОЛОВИН С.А\Механическая спектроскопия 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85750"/>
            <a:ext cx="19113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643313" y="571500"/>
            <a:ext cx="5286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Механическая спектроскопия металлов и сплавов : учеб. пособие / С. А. Головин. - Тула, 2001. – 56 с.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Прямоугольник 7"/>
          <p:cNvSpPr>
            <a:spLocks noChangeArrowheads="1"/>
          </p:cNvSpPr>
          <p:nvPr/>
        </p:nvSpPr>
        <p:spPr bwMode="auto">
          <a:xfrm>
            <a:off x="1357313" y="4143375"/>
            <a:ext cx="5214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 Механические свойства металлов : учеб.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пособие / С. А. Головин. - Тула, 1977. - 137 с. </a:t>
            </a:r>
          </a:p>
        </p:txBody>
      </p:sp>
      <p:pic>
        <p:nvPicPr>
          <p:cNvPr id="22532" name="Picture 2" descr="D:\ФИЛИМОНОВА\ВИРТУАЛЬНЫЕ ВЫСТАВКИ\2017\ГОЛОВИН С.А\Механические свойства мкталлов 19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714750"/>
            <a:ext cx="197485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Библиотека\ОТДЕЛЫ\АГЛ\ГОЛОВИН С.А\Структура твердых растворов.jpg"/>
          <p:cNvPicPr>
            <a:picLocks noChangeAspect="1" noChangeArrowheads="1"/>
          </p:cNvPicPr>
          <p:nvPr/>
        </p:nvPicPr>
        <p:blipFill>
          <a:blip r:embed="rId3">
            <a:lum bright="-18000"/>
          </a:blip>
          <a:srcRect/>
          <a:stretch>
            <a:fillRect/>
          </a:stretch>
        </p:blipFill>
        <p:spPr bwMode="auto">
          <a:xfrm>
            <a:off x="1357313" y="285750"/>
            <a:ext cx="1971675" cy="28575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24578" name="Прямоугольник 7"/>
          <p:cNvSpPr>
            <a:spLocks noChangeArrowheads="1"/>
          </p:cNvSpPr>
          <p:nvPr/>
        </p:nvSpPr>
        <p:spPr bwMode="auto">
          <a:xfrm>
            <a:off x="3643313" y="357188"/>
            <a:ext cx="52149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 Структура твердых растворов : релаксационные эффекты, обусловленные растворенными атомами / С. А. Головин, И. С. Головин. - Тула, 1999. - 60 с. </a:t>
            </a:r>
          </a:p>
        </p:txBody>
      </p:sp>
      <p:pic>
        <p:nvPicPr>
          <p:cNvPr id="24579" name="Picture 2" descr="Z:\Библиотека\ОТДЕЛЫ\АГЛ\ГОЛОВИН С.А\Упругие и демпфирующие свойст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571875"/>
            <a:ext cx="20018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1500188" y="4000500"/>
            <a:ext cx="4929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 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Упругие и демпфирующие свойства конструкционных металлических материалов / С. А. Головин, А. Пушкар, Д. М. Левин. - М. : Металлургия, 1987. - 191 с.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Z:\Библиотека\ОТДЕЛЫ\АГЛ\ГОЛОВИН С.А\Физика прочности и пластичнос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14313"/>
            <a:ext cx="2252663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10"/>
          <p:cNvSpPr>
            <a:spLocks noChangeArrowheads="1"/>
          </p:cNvSpPr>
          <p:nvPr/>
        </p:nvSpPr>
        <p:spPr bwMode="auto">
          <a:xfrm>
            <a:off x="4143375" y="285750"/>
            <a:ext cx="4643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 Физика прочности и пластичности : учеб. пособие / С. А. Головин. – Тула, 2006. - 192 с. </a:t>
            </a:r>
          </a:p>
        </p:txBody>
      </p:sp>
      <p:pic>
        <p:nvPicPr>
          <p:cNvPr id="26627" name="Picture 3" descr="Z:\Библиотека\ОТДЕЛЫ\АГЛ\ГОЛОВИН С.А\Физические основы пластич. деф 2003..jpg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6786563" y="3643313"/>
            <a:ext cx="20240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7"/>
          <p:cNvSpPr>
            <a:spLocks noChangeArrowheads="1"/>
          </p:cNvSpPr>
          <p:nvPr/>
        </p:nvSpPr>
        <p:spPr bwMode="auto">
          <a:xfrm>
            <a:off x="1571625" y="4000500"/>
            <a:ext cx="4714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Головин, С. А. Физические основы пластической деформации : учеб. пособие / C. А. Головин. - Тула, 2003. – 148 с. 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307</TotalTime>
  <Words>1830</Words>
  <Application>WPS Presentation</Application>
  <PresentationFormat>On-screen Show (4:3)</PresentationFormat>
  <Paragraphs>102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       ГОЛОВИН СТАНИСЛАВ АЛЕКСЕЕВИЧ  (1932-2017)   доктор технических наук, профессор, создатель  научной школы  «Неупругие явления в металлах и сплавах»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TulGU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ГОЛОВИН СТАНИСЛАВ АЛЕКСЕЕВИЧ </dc:title>
  <dc:creator>bi6io</dc:creator>
  <cp:lastModifiedBy>Тимофеева</cp:lastModifiedBy>
  <cp:revision>236</cp:revision>
  <dcterms:created xsi:type="dcterms:W3CDTF">2017-09-27T06:49:00Z</dcterms:created>
  <dcterms:modified xsi:type="dcterms:W3CDTF">2017-12-13T08:59:47Z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1049-10.2.0.5820</vt:lpwstr>
  </property>
</Properties>
</file>